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57"/>
  </p:notesMasterIdLst>
  <p:sldIdLst>
    <p:sldId id="371" r:id="rId2"/>
    <p:sldId id="359" r:id="rId3"/>
    <p:sldId id="328" r:id="rId4"/>
    <p:sldId id="330" r:id="rId5"/>
    <p:sldId id="331" r:id="rId6"/>
    <p:sldId id="338" r:id="rId7"/>
    <p:sldId id="351" r:id="rId8"/>
    <p:sldId id="352" r:id="rId9"/>
    <p:sldId id="353" r:id="rId10"/>
    <p:sldId id="385" r:id="rId11"/>
    <p:sldId id="386" r:id="rId12"/>
    <p:sldId id="387" r:id="rId13"/>
    <p:sldId id="332" r:id="rId14"/>
    <p:sldId id="336" r:id="rId15"/>
    <p:sldId id="357" r:id="rId16"/>
    <p:sldId id="358" r:id="rId17"/>
    <p:sldId id="334" r:id="rId18"/>
    <p:sldId id="335" r:id="rId19"/>
    <p:sldId id="354" r:id="rId20"/>
    <p:sldId id="372" r:id="rId21"/>
    <p:sldId id="380" r:id="rId22"/>
    <p:sldId id="381" r:id="rId23"/>
    <p:sldId id="374" r:id="rId24"/>
    <p:sldId id="276" r:id="rId25"/>
    <p:sldId id="375" r:id="rId26"/>
    <p:sldId id="382" r:id="rId27"/>
    <p:sldId id="388" r:id="rId28"/>
    <p:sldId id="376" r:id="rId29"/>
    <p:sldId id="390" r:id="rId30"/>
    <p:sldId id="389" r:id="rId31"/>
    <p:sldId id="379" r:id="rId32"/>
    <p:sldId id="266" r:id="rId33"/>
    <p:sldId id="362" r:id="rId34"/>
    <p:sldId id="363" r:id="rId35"/>
    <p:sldId id="364" r:id="rId36"/>
    <p:sldId id="263" r:id="rId37"/>
    <p:sldId id="267" r:id="rId38"/>
    <p:sldId id="365" r:id="rId39"/>
    <p:sldId id="366" r:id="rId40"/>
    <p:sldId id="271" r:id="rId41"/>
    <p:sldId id="384" r:id="rId42"/>
    <p:sldId id="383" r:id="rId43"/>
    <p:sldId id="285" r:id="rId44"/>
    <p:sldId id="286" r:id="rId45"/>
    <p:sldId id="273" r:id="rId46"/>
    <p:sldId id="292" r:id="rId47"/>
    <p:sldId id="295" r:id="rId48"/>
    <p:sldId id="284" r:id="rId49"/>
    <p:sldId id="258" r:id="rId50"/>
    <p:sldId id="342" r:id="rId51"/>
    <p:sldId id="367" r:id="rId52"/>
    <p:sldId id="368" r:id="rId53"/>
    <p:sldId id="369" r:id="rId54"/>
    <p:sldId id="373" r:id="rId55"/>
    <p:sldId id="35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el Duda" initials="PD" lastIdx="1" clrIdx="0">
    <p:extLst>
      <p:ext uri="{19B8F6BF-5375-455C-9EA6-DF929625EA0E}">
        <p15:presenceInfo xmlns:p15="http://schemas.microsoft.com/office/powerpoint/2012/main" userId="Pavel Dud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523502"/>
    <a:srgbClr val="EA5F00"/>
    <a:srgbClr val="E3DE00"/>
    <a:srgbClr val="360036"/>
    <a:srgbClr val="179195"/>
    <a:srgbClr val="962F02"/>
    <a:srgbClr val="983667"/>
    <a:srgbClr val="FFD6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2" autoAdjust="0"/>
    <p:restoredTop sz="94103" autoAdjust="0"/>
  </p:normalViewPr>
  <p:slideViewPr>
    <p:cSldViewPr snapToGrid="0">
      <p:cViewPr>
        <p:scale>
          <a:sx n="150" d="100"/>
          <a:sy n="150" d="100"/>
        </p:scale>
        <p:origin x="3533" y="99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712BB-B3BE-4E1B-8AA0-FD91C6B33FB6}" type="datetimeFigureOut">
              <a:rPr lang="en-US" smtClean="0"/>
              <a:t>7/24/2023</a:t>
            </a:fld>
            <a:endParaRPr lang="en-US"/>
          </a:p>
        </p:txBody>
      </p:sp>
      <p:sp>
        <p:nvSpPr>
          <p:cNvPr id="4" name="Zástupný symbol pro obrázek snímk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15775-F4EE-44EC-9BF7-993FE6C9A7DD}" type="slidenum">
              <a:rPr lang="en-US" smtClean="0"/>
              <a:t>‹#›</a:t>
            </a:fld>
            <a:endParaRPr lang="en-US"/>
          </a:p>
        </p:txBody>
      </p:sp>
    </p:spTree>
    <p:extLst>
      <p:ext uri="{BB962C8B-B14F-4D97-AF65-F5344CB8AC3E}">
        <p14:creationId xmlns:p14="http://schemas.microsoft.com/office/powerpoint/2010/main" val="293138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1</a:t>
            </a:fld>
            <a:endParaRPr lang="en-US"/>
          </a:p>
        </p:txBody>
      </p:sp>
    </p:spTree>
    <p:extLst>
      <p:ext uri="{BB962C8B-B14F-4D97-AF65-F5344CB8AC3E}">
        <p14:creationId xmlns:p14="http://schemas.microsoft.com/office/powerpoint/2010/main" val="1961572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90000"/>
              </a:lnSpc>
            </a:pPr>
            <a:r>
              <a:rPr lang="cs-CZ" altLang="cs-CZ" dirty="0" err="1">
                <a:latin typeface="Arial" panose="020B0604020202020204" pitchFamily="34" charset="0"/>
              </a:rPr>
              <a:t>Afar</a:t>
            </a:r>
            <a:r>
              <a:rPr lang="cs-CZ" altLang="cs-CZ" dirty="0">
                <a:latin typeface="Arial" panose="020B0604020202020204" pitchFamily="34" charset="0"/>
              </a:rPr>
              <a:t> (</a:t>
            </a:r>
            <a:r>
              <a:rPr lang="cs-CZ" altLang="cs-CZ" dirty="0" err="1">
                <a:latin typeface="Arial" panose="020B0604020202020204" pitchFamily="34" charset="0"/>
              </a:rPr>
              <a:t>Hadar</a:t>
            </a:r>
            <a:r>
              <a:rPr lang="cs-CZ" altLang="cs-CZ" dirty="0">
                <a:latin typeface="Arial" panose="020B0604020202020204" pitchFamily="34" charset="0"/>
              </a:rPr>
              <a:t>, Etiopie); 1973.  Stáří cca 3,7 milionů let, mozek šimpanzí (380–430 cm³), ale poměrně pokročilá forma bipedie ve 20. století jednoznačný předek lidského rodu, dnes ji sami objevitelé pokládají za předka robustních </a:t>
            </a:r>
            <a:r>
              <a:rPr lang="cs-CZ" altLang="cs-CZ" dirty="0" err="1">
                <a:latin typeface="Arial" panose="020B0604020202020204" pitchFamily="34" charset="0"/>
              </a:rPr>
              <a:t>australopithéků</a:t>
            </a:r>
            <a:r>
              <a:rPr lang="cs-CZ" altLang="cs-CZ" dirty="0">
                <a:latin typeface="Arial" panose="020B0604020202020204" pitchFamily="34" charset="0"/>
              </a:rPr>
              <a:t>.</a:t>
            </a:r>
          </a:p>
          <a:p>
            <a:endParaRPr lang="cs-CZ" altLang="cs-CZ" dirty="0">
              <a:latin typeface="Arial" panose="020B0604020202020204" pitchFamily="34" charset="0"/>
            </a:endParaRPr>
          </a:p>
          <a:p>
            <a:r>
              <a:rPr lang="en-US" altLang="cs-CZ" dirty="0" err="1">
                <a:latin typeface="Arial" panose="020B0604020202020204" pitchFamily="34" charset="0"/>
              </a:rPr>
              <a:t>Hadar</a:t>
            </a:r>
            <a:r>
              <a:rPr lang="en-US" altLang="cs-CZ" dirty="0">
                <a:latin typeface="Arial" panose="020B0604020202020204" pitchFamily="34" charset="0"/>
              </a:rPr>
              <a:t> hominin fossils assembled for comparative</a:t>
            </a:r>
            <a:r>
              <a:rPr lang="cs-CZ" altLang="cs-CZ" dirty="0">
                <a:latin typeface="Arial" panose="020B0604020202020204" pitchFamily="34" charset="0"/>
              </a:rPr>
              <a:t> </a:t>
            </a:r>
            <a:r>
              <a:rPr lang="en-US" altLang="cs-CZ" dirty="0">
                <a:latin typeface="Arial" panose="020B0604020202020204" pitchFamily="34" charset="0"/>
              </a:rPr>
              <a:t>study at Cleveland Museum of Natural History, circa 1979. The</a:t>
            </a:r>
            <a:r>
              <a:rPr lang="cs-CZ" altLang="cs-CZ" dirty="0">
                <a:latin typeface="Arial" panose="020B0604020202020204" pitchFamily="34" charset="0"/>
              </a:rPr>
              <a:t> </a:t>
            </a:r>
            <a:r>
              <a:rPr lang="en-US" altLang="cs-CZ" dirty="0">
                <a:latin typeface="Arial" panose="020B0604020202020204" pitchFamily="34" charset="0"/>
              </a:rPr>
              <a:t>A.L. 333 sample occupies the largest area at the center between</a:t>
            </a:r>
            <a:r>
              <a:rPr lang="cs-CZ" altLang="cs-CZ" dirty="0">
                <a:latin typeface="Arial" panose="020B0604020202020204" pitchFamily="34" charset="0"/>
              </a:rPr>
              <a:t> </a:t>
            </a:r>
            <a:r>
              <a:rPr lang="en-US" altLang="cs-CZ" dirty="0">
                <a:latin typeface="Arial" panose="020B0604020202020204" pitchFamily="34" charset="0"/>
              </a:rPr>
              <a:t>‘‘Lucy’’ and </a:t>
            </a:r>
            <a:r>
              <a:rPr lang="en-US" altLang="cs-CZ" dirty="0" err="1">
                <a:latin typeface="Arial" panose="020B0604020202020204" pitchFamily="34" charset="0"/>
              </a:rPr>
              <a:t>Hamann</a:t>
            </a:r>
            <a:r>
              <a:rPr lang="en-US" altLang="cs-CZ" dirty="0">
                <a:latin typeface="Arial" panose="020B0604020202020204" pitchFamily="34" charset="0"/>
              </a:rPr>
              <a:t>-Todd collection chimpanzee skulls; casts of</a:t>
            </a:r>
            <a:r>
              <a:rPr lang="cs-CZ" altLang="cs-CZ" dirty="0">
                <a:latin typeface="Arial" panose="020B0604020202020204" pitchFamily="34" charset="0"/>
              </a:rPr>
              <a:t> t</a:t>
            </a:r>
            <a:r>
              <a:rPr lang="en-US" altLang="cs-CZ" dirty="0">
                <a:latin typeface="Arial" panose="020B0604020202020204" pitchFamily="34" charset="0"/>
              </a:rPr>
              <a:t>he </a:t>
            </a:r>
            <a:r>
              <a:rPr lang="en-US" altLang="cs-CZ" dirty="0" err="1">
                <a:latin typeface="Arial" panose="020B0604020202020204" pitchFamily="34" charset="0"/>
              </a:rPr>
              <a:t>Laetoli</a:t>
            </a:r>
            <a:r>
              <a:rPr lang="en-US" altLang="cs-CZ" dirty="0">
                <a:latin typeface="Arial" panose="020B0604020202020204" pitchFamily="34" charset="0"/>
              </a:rPr>
              <a:t> hominins are at lower left.</a:t>
            </a:r>
            <a:endParaRPr lang="cs-CZ" altLang="cs-CZ" dirty="0">
              <a:latin typeface="Arial" panose="020B0604020202020204" pitchFamily="34" charset="0"/>
            </a:endParaRPr>
          </a:p>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12</a:t>
            </a:fld>
            <a:endParaRPr lang="en-US"/>
          </a:p>
        </p:txBody>
      </p:sp>
    </p:spTree>
    <p:extLst>
      <p:ext uri="{BB962C8B-B14F-4D97-AF65-F5344CB8AC3E}">
        <p14:creationId xmlns:p14="http://schemas.microsoft.com/office/powerpoint/2010/main" val="31711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Zástupný symbol pro obrázek snímku 1"/>
          <p:cNvSpPr>
            <a:spLocks noGrp="1" noRot="1" noChangeAspect="1" noTextEdit="1"/>
          </p:cNvSpPr>
          <p:nvPr>
            <p:ph type="sldImg"/>
          </p:nvPr>
        </p:nvSpPr>
        <p:spPr>
          <a:ln/>
        </p:spPr>
      </p:sp>
      <p:sp>
        <p:nvSpPr>
          <p:cNvPr id="52227" name="Zástupný symbol pro poznámky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cs-CZ" altLang="cs-CZ">
              <a:latin typeface="Arial" panose="020B0604020202020204" pitchFamily="34" charset="0"/>
            </a:endParaRPr>
          </a:p>
        </p:txBody>
      </p:sp>
      <p:sp>
        <p:nvSpPr>
          <p:cNvPr id="52228" name="Zástupný symbol pro číslo snímk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744162DC-C5AB-4CEE-8FFB-2EA657B02252}" type="slidenum">
              <a:rPr lang="cs-CZ" altLang="cs-CZ"/>
              <a:pPr eaLnBrk="1" hangingPunct="1">
                <a:spcBef>
                  <a:spcPct val="0"/>
                </a:spcBef>
              </a:pPr>
              <a:t>13</a:t>
            </a:fld>
            <a:endParaRPr lang="cs-CZ" altLang="cs-CZ"/>
          </a:p>
        </p:txBody>
      </p:sp>
    </p:spTree>
    <p:extLst>
      <p:ext uri="{BB962C8B-B14F-4D97-AF65-F5344CB8AC3E}">
        <p14:creationId xmlns:p14="http://schemas.microsoft.com/office/powerpoint/2010/main" val="2426117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Zástupný symbol pro obrázek snímku 1"/>
          <p:cNvSpPr>
            <a:spLocks noGrp="1" noRot="1" noChangeAspect="1" noTextEdit="1"/>
          </p:cNvSpPr>
          <p:nvPr>
            <p:ph type="sldImg"/>
          </p:nvPr>
        </p:nvSpPr>
        <p:spPr>
          <a:ln/>
        </p:spPr>
      </p:sp>
      <p:sp>
        <p:nvSpPr>
          <p:cNvPr id="51203" name="Zástupný symbol pro poznámky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cs-CZ" altLang="cs-CZ" dirty="0">
                <a:latin typeface="Arial" panose="020B0604020202020204" pitchFamily="34" charset="0"/>
              </a:rPr>
              <a:t>Tak jako antropologové (i ti evoluční) mají sklon nadhodnocovat jedinečnost (odvozenost) člověka (lidské biologie), mají </a:t>
            </a:r>
            <a:r>
              <a:rPr lang="cs-CZ" altLang="cs-CZ" dirty="0" err="1">
                <a:latin typeface="Arial" panose="020B0604020202020204" pitchFamily="34" charset="0"/>
              </a:rPr>
              <a:t>primatologové</a:t>
            </a:r>
            <a:r>
              <a:rPr lang="cs-CZ" altLang="cs-CZ" dirty="0">
                <a:latin typeface="Arial" panose="020B0604020202020204" pitchFamily="34" charset="0"/>
              </a:rPr>
              <a:t> častou tendenci nadhodnocovat význam objektu svého zájmu co by vhodného modelu pro rané lidské předky.</a:t>
            </a:r>
          </a:p>
          <a:p>
            <a:endParaRPr lang="cs-CZ" altLang="cs-CZ" dirty="0">
              <a:latin typeface="Arial" panose="020B0604020202020204" pitchFamily="34" charset="0"/>
            </a:endParaRPr>
          </a:p>
          <a:p>
            <a:r>
              <a:rPr lang="en-US" altLang="cs-CZ" dirty="0">
                <a:latin typeface="Arial" panose="020B0604020202020204" pitchFamily="34" charset="0"/>
              </a:rPr>
              <a:t>The pragmatic reason for favoring </a:t>
            </a:r>
            <a:r>
              <a:rPr lang="en-US" altLang="cs-CZ" i="1" dirty="0">
                <a:latin typeface="Arial" panose="020B0604020202020204" pitchFamily="34" charset="0"/>
              </a:rPr>
              <a:t>Pan troglodytes </a:t>
            </a:r>
            <a:r>
              <a:rPr lang="en-US" altLang="cs-CZ" dirty="0">
                <a:latin typeface="Arial" panose="020B0604020202020204" pitchFamily="34" charset="0"/>
              </a:rPr>
              <a:t>has</a:t>
            </a:r>
            <a:r>
              <a:rPr lang="cs-CZ" altLang="cs-CZ" dirty="0">
                <a:latin typeface="Arial" panose="020B0604020202020204" pitchFamily="34" charset="0"/>
              </a:rPr>
              <a:t> </a:t>
            </a:r>
            <a:r>
              <a:rPr lang="en-US" altLang="cs-CZ" dirty="0">
                <a:latin typeface="Arial" panose="020B0604020202020204" pitchFamily="34" charset="0"/>
              </a:rPr>
              <a:t>always been the unprecedented wealth of data on wild chimpanzee behavior</a:t>
            </a:r>
            <a:r>
              <a:rPr lang="cs-CZ" altLang="cs-CZ" dirty="0">
                <a:latin typeface="Arial" panose="020B0604020202020204" pitchFamily="34" charset="0"/>
              </a:rPr>
              <a:t>.</a:t>
            </a:r>
          </a:p>
          <a:p>
            <a:endParaRPr lang="cs-CZ" altLang="cs-CZ" dirty="0">
              <a:latin typeface="Arial" panose="020B0604020202020204" pitchFamily="34" charset="0"/>
            </a:endParaRPr>
          </a:p>
          <a:p>
            <a:r>
              <a:rPr lang="cs-CZ" altLang="cs-CZ" dirty="0" err="1">
                <a:latin typeface="Arial" panose="020B0604020202020204" pitchFamily="34" charset="0"/>
              </a:rPr>
              <a:t>Adrienne</a:t>
            </a:r>
            <a:r>
              <a:rPr lang="cs-CZ" altLang="cs-CZ" dirty="0">
                <a:latin typeface="Arial" panose="020B0604020202020204" pitchFamily="34" charset="0"/>
              </a:rPr>
              <a:t> </a:t>
            </a:r>
            <a:r>
              <a:rPr lang="cs-CZ" altLang="cs-CZ" dirty="0" err="1">
                <a:latin typeface="Arial" panose="020B0604020202020204" pitchFamily="34" charset="0"/>
              </a:rPr>
              <a:t>Zihlman</a:t>
            </a:r>
            <a:r>
              <a:rPr lang="cs-CZ" altLang="cs-CZ" dirty="0">
                <a:latin typeface="Arial" panose="020B0604020202020204" pitchFamily="34" charset="0"/>
              </a:rPr>
              <a:t>, Frans De </a:t>
            </a:r>
            <a:r>
              <a:rPr lang="cs-CZ" altLang="cs-CZ" dirty="0" err="1">
                <a:latin typeface="Arial" panose="020B0604020202020204" pitchFamily="34" charset="0"/>
              </a:rPr>
              <a:t>Waal</a:t>
            </a:r>
            <a:r>
              <a:rPr lang="cs-CZ" altLang="cs-CZ" dirty="0">
                <a:latin typeface="Arial" panose="020B0604020202020204" pitchFamily="34" charset="0"/>
              </a:rPr>
              <a:t> (proponenti </a:t>
            </a:r>
            <a:r>
              <a:rPr lang="cs-CZ" altLang="cs-CZ" dirty="0" err="1">
                <a:latin typeface="Arial" panose="020B0604020202020204" pitchFamily="34" charset="0"/>
              </a:rPr>
              <a:t>bonoba</a:t>
            </a:r>
            <a:r>
              <a:rPr lang="cs-CZ" altLang="cs-CZ" dirty="0">
                <a:latin typeface="Arial" panose="020B0604020202020204" pitchFamily="34" charset="0"/>
              </a:rPr>
              <a:t>)</a:t>
            </a:r>
          </a:p>
          <a:p>
            <a:r>
              <a:rPr lang="cs-CZ" altLang="cs-CZ" dirty="0">
                <a:latin typeface="Arial" panose="020B0604020202020204" pitchFamily="34" charset="0"/>
              </a:rPr>
              <a:t>David </a:t>
            </a:r>
            <a:r>
              <a:rPr lang="cs-CZ" altLang="cs-CZ" dirty="0" err="1">
                <a:latin typeface="Arial" panose="020B0604020202020204" pitchFamily="34" charset="0"/>
              </a:rPr>
              <a:t>Geary</a:t>
            </a:r>
            <a:r>
              <a:rPr lang="cs-CZ" altLang="cs-CZ" dirty="0">
                <a:latin typeface="Arial" panose="020B0604020202020204" pitchFamily="34" charset="0"/>
              </a:rPr>
              <a:t> (proponent Goril)</a:t>
            </a:r>
          </a:p>
          <a:p>
            <a:r>
              <a:rPr lang="cs-CZ" altLang="cs-CZ" dirty="0" err="1">
                <a:latin typeface="Arial" panose="020B0604020202020204" pitchFamily="34" charset="0"/>
              </a:rPr>
              <a:t>Jeffrey</a:t>
            </a:r>
            <a:r>
              <a:rPr lang="cs-CZ" altLang="cs-CZ" dirty="0">
                <a:latin typeface="Arial" panose="020B0604020202020204" pitchFamily="34" charset="0"/>
              </a:rPr>
              <a:t> </a:t>
            </a:r>
            <a:r>
              <a:rPr lang="cs-CZ" altLang="cs-CZ" dirty="0" err="1">
                <a:latin typeface="Arial" panose="020B0604020202020204" pitchFamily="34" charset="0"/>
              </a:rPr>
              <a:t>Schwartz</a:t>
            </a:r>
            <a:r>
              <a:rPr lang="cs-CZ" altLang="cs-CZ" dirty="0">
                <a:latin typeface="Arial" panose="020B0604020202020204" pitchFamily="34" charset="0"/>
              </a:rPr>
              <a:t>, John </a:t>
            </a:r>
            <a:r>
              <a:rPr lang="cs-CZ" altLang="cs-CZ" dirty="0" err="1">
                <a:latin typeface="Arial" panose="020B0604020202020204" pitchFamily="34" charset="0"/>
              </a:rPr>
              <a:t>Grehan</a:t>
            </a:r>
            <a:r>
              <a:rPr lang="cs-CZ" altLang="cs-CZ" dirty="0">
                <a:latin typeface="Arial" panose="020B0604020202020204" pitchFamily="34" charset="0"/>
              </a:rPr>
              <a:t> (proponenti orangutanů)</a:t>
            </a:r>
          </a:p>
          <a:p>
            <a:endParaRPr lang="cs-CZ" altLang="cs-CZ" dirty="0">
              <a:latin typeface="Arial" panose="020B0604020202020204" pitchFamily="34" charset="0"/>
            </a:endParaRPr>
          </a:p>
          <a:p>
            <a:r>
              <a:rPr lang="cs-CZ" altLang="cs-CZ" dirty="0">
                <a:latin typeface="Arial" panose="020B0604020202020204" pitchFamily="34" charset="0"/>
              </a:rPr>
              <a:t>Jsou rozpočty </a:t>
            </a:r>
            <a:r>
              <a:rPr lang="cs-CZ" altLang="cs-CZ" dirty="0" err="1">
                <a:latin typeface="Arial" panose="020B0604020202020204" pitchFamily="34" charset="0"/>
              </a:rPr>
              <a:t>primatologických</a:t>
            </a:r>
            <a:r>
              <a:rPr lang="cs-CZ" altLang="cs-CZ" dirty="0">
                <a:latin typeface="Arial" panose="020B0604020202020204" pitchFamily="34" charset="0"/>
              </a:rPr>
              <a:t> výzkumů založené na tom, že lidoopi v grantových žádostech vystupují jako stroje času?</a:t>
            </a:r>
          </a:p>
          <a:p>
            <a:endParaRPr lang="cs-CZ" altLang="cs-CZ" dirty="0">
              <a:latin typeface="Arial" panose="020B0604020202020204" pitchFamily="34" charset="0"/>
            </a:endParaRPr>
          </a:p>
        </p:txBody>
      </p:sp>
      <p:sp>
        <p:nvSpPr>
          <p:cNvPr id="51204" name="Zástupný symbol pro číslo snímk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BE5700D2-CD0B-44D0-B8C6-B1905BDF8A66}" type="slidenum">
              <a:rPr lang="cs-CZ" altLang="cs-CZ"/>
              <a:pPr eaLnBrk="1" hangingPunct="1">
                <a:spcBef>
                  <a:spcPct val="0"/>
                </a:spcBef>
              </a:pPr>
              <a:t>14</a:t>
            </a:fld>
            <a:endParaRPr lang="cs-CZ" altLang="cs-CZ"/>
          </a:p>
        </p:txBody>
      </p:sp>
    </p:spTree>
    <p:extLst>
      <p:ext uri="{BB962C8B-B14F-4D97-AF65-F5344CB8AC3E}">
        <p14:creationId xmlns:p14="http://schemas.microsoft.com/office/powerpoint/2010/main" val="796701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err="1"/>
              <a:t>The</a:t>
            </a:r>
            <a:r>
              <a:rPr lang="cs-CZ" dirty="0"/>
              <a:t> </a:t>
            </a:r>
            <a:r>
              <a:rPr lang="cs-CZ" dirty="0" err="1"/>
              <a:t>controversy</a:t>
            </a:r>
            <a:r>
              <a:rPr lang="cs-CZ" dirty="0"/>
              <a:t>:</a:t>
            </a:r>
          </a:p>
          <a:p>
            <a:r>
              <a:rPr lang="en-US" dirty="0"/>
              <a:t>https://lithub.com/100-books-that-defined-the-decade/11/</a:t>
            </a:r>
            <a:endParaRPr lang="cs-CZ" dirty="0"/>
          </a:p>
          <a:p>
            <a:endParaRPr lang="cs-CZ" dirty="0"/>
          </a:p>
          <a:p>
            <a:r>
              <a:rPr lang="cs-CZ" dirty="0" err="1"/>
              <a:t>The</a:t>
            </a:r>
            <a:r>
              <a:rPr lang="cs-CZ" dirty="0"/>
              <a:t> interview:</a:t>
            </a:r>
          </a:p>
          <a:p>
            <a:r>
              <a:rPr lang="cs-CZ" dirty="0"/>
              <a:t>https://nextnature.net/story/2020/why-monogamy-is-unnatural</a:t>
            </a:r>
          </a:p>
          <a:p>
            <a:endParaRPr lang="cs-CZ" dirty="0"/>
          </a:p>
          <a:p>
            <a:r>
              <a:rPr lang="cs-CZ" sz="1200" b="0" i="0" kern="1200" dirty="0" err="1">
                <a:solidFill>
                  <a:schemeClr val="tx1"/>
                </a:solidFill>
                <a:effectLst/>
                <a:latin typeface="+mn-lt"/>
                <a:ea typeface="+mn-ea"/>
                <a:cs typeface="+mn-cs"/>
              </a:rPr>
              <a:t>The</a:t>
            </a:r>
            <a:r>
              <a:rPr lang="cs-CZ" sz="1200" b="0" i="0" kern="1200" dirty="0">
                <a:solidFill>
                  <a:schemeClr val="tx1"/>
                </a:solidFill>
                <a:effectLst/>
                <a:latin typeface="+mn-lt"/>
                <a:ea typeface="+mn-ea"/>
                <a:cs typeface="+mn-cs"/>
              </a:rPr>
              <a:t> </a:t>
            </a:r>
            <a:r>
              <a:rPr lang="cs-CZ" sz="1200" b="0" i="0" kern="1200" dirty="0" err="1">
                <a:solidFill>
                  <a:schemeClr val="tx1"/>
                </a:solidFill>
                <a:effectLst/>
                <a:latin typeface="+mn-lt"/>
                <a:ea typeface="+mn-ea"/>
                <a:cs typeface="+mn-cs"/>
              </a:rPr>
              <a:t>book</a:t>
            </a:r>
            <a:r>
              <a:rPr lang="en-US" sz="1200" b="0" i="0" kern="1200" dirty="0">
                <a:solidFill>
                  <a:schemeClr val="tx1"/>
                </a:solidFill>
                <a:effectLst/>
                <a:latin typeface="+mn-lt"/>
                <a:ea typeface="+mn-ea"/>
                <a:cs typeface="+mn-cs"/>
              </a:rPr>
              <a:t> argued, basically, that monogamy is not the natural state of human sexuality. Authors Ryan and </a:t>
            </a:r>
            <a:r>
              <a:rPr lang="en-US" sz="1200" b="0" i="0" kern="1200" dirty="0" err="1">
                <a:solidFill>
                  <a:schemeClr val="tx1"/>
                </a:solidFill>
                <a:effectLst/>
                <a:latin typeface="+mn-lt"/>
                <a:ea typeface="+mn-ea"/>
                <a:cs typeface="+mn-cs"/>
              </a:rPr>
              <a:t>Jethá</a:t>
            </a:r>
            <a:r>
              <a:rPr lang="en-US" sz="1200" b="0" i="0" kern="1200" dirty="0">
                <a:solidFill>
                  <a:schemeClr val="tx1"/>
                </a:solidFill>
                <a:effectLst/>
                <a:latin typeface="+mn-lt"/>
                <a:ea typeface="+mn-ea"/>
                <a:cs typeface="+mn-cs"/>
              </a:rPr>
              <a:t> defied conventional wisdom around the development of human sexuality by writing that human beings did not evolve to be monogamous. They drew on research from anthropology, primatology, and other fields to argue that the monogamous nuclear family structure was created for economic reasons after the rise of agrarian life, but that system did nothing to change human beings’ naturally promiscuous instincts, and misunderstanding those instincts has led to misinformation and unhappiness in modern life, also a lot of divorce.</a:t>
            </a:r>
            <a:endParaRPr lang="cs-CZ" sz="1200" b="0" i="0" kern="1200" dirty="0">
              <a:solidFill>
                <a:schemeClr val="tx1"/>
              </a:solidFill>
              <a:effectLst/>
              <a:latin typeface="+mn-lt"/>
              <a:ea typeface="+mn-ea"/>
              <a:cs typeface="+mn-cs"/>
            </a:endParaRPr>
          </a:p>
          <a:p>
            <a:endParaRPr lang="cs-CZ" dirty="0"/>
          </a:p>
          <a:p>
            <a:r>
              <a:rPr lang="cs-CZ" dirty="0" err="1"/>
              <a:t>One</a:t>
            </a:r>
            <a:r>
              <a:rPr lang="cs-CZ" baseline="0" dirty="0"/>
              <a:t> </a:t>
            </a:r>
            <a:r>
              <a:rPr lang="cs-CZ" baseline="0" dirty="0" err="1"/>
              <a:t>of</a:t>
            </a:r>
            <a:r>
              <a:rPr lang="cs-CZ" baseline="0" dirty="0"/>
              <a:t> </a:t>
            </a:r>
            <a:r>
              <a:rPr lang="cs-CZ" baseline="0" dirty="0" err="1"/>
              <a:t>the</a:t>
            </a:r>
            <a:r>
              <a:rPr lang="cs-CZ" baseline="0" dirty="0"/>
              <a:t> </a:t>
            </a:r>
            <a:r>
              <a:rPr lang="cs-CZ" baseline="0" dirty="0" err="1"/>
              <a:t>decade</a:t>
            </a:r>
            <a:r>
              <a:rPr lang="cs-CZ" baseline="0" dirty="0"/>
              <a:t> </a:t>
            </a:r>
            <a:r>
              <a:rPr lang="cs-CZ" baseline="0" dirty="0" err="1"/>
              <a:t>defining</a:t>
            </a:r>
            <a:r>
              <a:rPr lang="cs-CZ" baseline="0" dirty="0"/>
              <a:t> </a:t>
            </a:r>
            <a:r>
              <a:rPr lang="cs-CZ" baseline="0" dirty="0" err="1"/>
              <a:t>books</a:t>
            </a:r>
            <a:r>
              <a:rPr lang="cs-CZ" baseline="0" dirty="0"/>
              <a:t> by </a:t>
            </a:r>
            <a:r>
              <a:rPr lang="cs-CZ" baseline="0" dirty="0" err="1"/>
              <a:t>LitHub</a:t>
            </a:r>
            <a:r>
              <a:rPr lang="cs-CZ" baseline="0" dirty="0"/>
              <a:t> (so in </a:t>
            </a:r>
            <a:r>
              <a:rPr lang="cs-CZ" baseline="0" dirty="0" err="1"/>
              <a:t>the</a:t>
            </a:r>
            <a:r>
              <a:rPr lang="cs-CZ" baseline="0" dirty="0"/>
              <a:t> </a:t>
            </a:r>
            <a:r>
              <a:rPr lang="cs-CZ" baseline="0" dirty="0" err="1"/>
              <a:t>comany</a:t>
            </a:r>
            <a:r>
              <a:rPr lang="cs-CZ" baseline="0" dirty="0"/>
              <a:t> </a:t>
            </a:r>
            <a:r>
              <a:rPr lang="cs-CZ" baseline="0" dirty="0" err="1"/>
              <a:t>of</a:t>
            </a:r>
            <a:r>
              <a:rPr lang="cs-CZ" baseline="0" dirty="0"/>
              <a:t> </a:t>
            </a:r>
            <a:r>
              <a:rPr lang="cs-CZ" baseline="0" dirty="0" err="1"/>
              <a:t>The</a:t>
            </a:r>
            <a:r>
              <a:rPr lang="cs-CZ" baseline="0" dirty="0"/>
              <a:t> Song </a:t>
            </a:r>
            <a:r>
              <a:rPr lang="cs-CZ" baseline="0" dirty="0" err="1"/>
              <a:t>of</a:t>
            </a:r>
            <a:r>
              <a:rPr lang="cs-CZ" baseline="0" dirty="0"/>
              <a:t> </a:t>
            </a:r>
            <a:r>
              <a:rPr lang="cs-CZ" baseline="0" dirty="0" err="1"/>
              <a:t>Ice</a:t>
            </a:r>
            <a:r>
              <a:rPr lang="cs-CZ" baseline="0" dirty="0"/>
              <a:t> and </a:t>
            </a:r>
            <a:r>
              <a:rPr lang="cs-CZ" baseline="0" dirty="0" err="1"/>
              <a:t>Fire</a:t>
            </a:r>
            <a:r>
              <a:rPr lang="cs-CZ" baseline="0" dirty="0"/>
              <a:t> and </a:t>
            </a:r>
            <a:r>
              <a:rPr lang="cs-CZ" baseline="0" dirty="0" err="1"/>
              <a:t>Fifty</a:t>
            </a:r>
            <a:r>
              <a:rPr lang="cs-CZ" baseline="0" dirty="0"/>
              <a:t> </a:t>
            </a:r>
            <a:r>
              <a:rPr lang="cs-CZ" baseline="0" dirty="0" err="1"/>
              <a:t>Shades</a:t>
            </a:r>
            <a:r>
              <a:rPr lang="cs-CZ" baseline="0" dirty="0"/>
              <a:t>…)</a:t>
            </a:r>
          </a:p>
          <a:p>
            <a:endParaRPr lang="cs-CZ" baseline="0" dirty="0"/>
          </a:p>
          <a:p>
            <a:r>
              <a:rPr lang="cs-CZ" baseline="0" dirty="0"/>
              <a:t>…</a:t>
            </a:r>
          </a:p>
          <a:p>
            <a:endParaRPr lang="cs-CZ" baseline="0" dirty="0"/>
          </a:p>
          <a:p>
            <a:r>
              <a:rPr lang="cs-CZ" baseline="0" dirty="0" err="1"/>
              <a:t>Is</a:t>
            </a:r>
            <a:r>
              <a:rPr lang="cs-CZ" baseline="0" dirty="0"/>
              <a:t> CNM </a:t>
            </a:r>
            <a:r>
              <a:rPr lang="cs-CZ" baseline="0" dirty="0" err="1"/>
              <a:t>better</a:t>
            </a:r>
            <a:r>
              <a:rPr lang="cs-CZ" baseline="0" dirty="0"/>
              <a:t> </a:t>
            </a:r>
            <a:r>
              <a:rPr lang="cs-CZ" baseline="0" dirty="0" err="1"/>
              <a:t>than</a:t>
            </a:r>
            <a:r>
              <a:rPr lang="cs-CZ" baseline="0" dirty="0"/>
              <a:t> NNM? </a:t>
            </a:r>
            <a:r>
              <a:rPr lang="cs-CZ" baseline="0" dirty="0" err="1"/>
              <a:t>Sure</a:t>
            </a:r>
            <a:r>
              <a:rPr lang="cs-CZ" baseline="0" dirty="0"/>
              <a:t>… </a:t>
            </a:r>
            <a:r>
              <a:rPr lang="cs-CZ" baseline="0" dirty="0" err="1"/>
              <a:t>Is</a:t>
            </a:r>
            <a:r>
              <a:rPr lang="cs-CZ" baseline="0" dirty="0"/>
              <a:t> non-</a:t>
            </a:r>
            <a:r>
              <a:rPr lang="cs-CZ" baseline="0" dirty="0" err="1"/>
              <a:t>monogamy</a:t>
            </a:r>
            <a:r>
              <a:rPr lang="cs-CZ" baseline="0" dirty="0"/>
              <a:t> natural (</a:t>
            </a:r>
            <a:r>
              <a:rPr lang="cs-CZ" baseline="0" dirty="0" err="1"/>
              <a:t>i.e</a:t>
            </a:r>
            <a:r>
              <a:rPr lang="cs-CZ" baseline="0" dirty="0"/>
              <a:t>., </a:t>
            </a:r>
            <a:r>
              <a:rPr lang="cs-CZ" baseline="0" dirty="0" err="1"/>
              <a:t>adaptation</a:t>
            </a:r>
            <a:r>
              <a:rPr lang="cs-CZ" baseline="0" dirty="0"/>
              <a:t> </a:t>
            </a:r>
            <a:r>
              <a:rPr lang="cs-CZ" baseline="0" dirty="0" err="1"/>
              <a:t>or</a:t>
            </a:r>
            <a:r>
              <a:rPr lang="cs-CZ" baseline="0" dirty="0"/>
              <a:t> </a:t>
            </a:r>
            <a:r>
              <a:rPr lang="cs-CZ" baseline="0" dirty="0" err="1"/>
              <a:t>adaptive</a:t>
            </a:r>
            <a:r>
              <a:rPr lang="cs-CZ" baseline="0" dirty="0"/>
              <a:t>?) and </a:t>
            </a:r>
            <a:r>
              <a:rPr lang="cs-CZ" baseline="0" dirty="0" err="1"/>
              <a:t>therefore</a:t>
            </a:r>
            <a:r>
              <a:rPr lang="cs-CZ" baseline="0" dirty="0"/>
              <a:t> </a:t>
            </a:r>
            <a:r>
              <a:rPr lang="cs-CZ" baseline="0" dirty="0" err="1"/>
              <a:t>is</a:t>
            </a:r>
            <a:r>
              <a:rPr lang="cs-CZ" baseline="0" dirty="0"/>
              <a:t> NM a </a:t>
            </a:r>
            <a:r>
              <a:rPr lang="cs-CZ" baseline="0" dirty="0" err="1"/>
              <a:t>challenge</a:t>
            </a:r>
            <a:r>
              <a:rPr lang="cs-CZ" baseline="0" dirty="0"/>
              <a:t>?</a:t>
            </a:r>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15</a:t>
            </a:fld>
            <a:endParaRPr lang="en-US"/>
          </a:p>
        </p:txBody>
      </p:sp>
    </p:spTree>
    <p:extLst>
      <p:ext uri="{BB962C8B-B14F-4D97-AF65-F5344CB8AC3E}">
        <p14:creationId xmlns:p14="http://schemas.microsoft.com/office/powerpoint/2010/main" val="146130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16</a:t>
            </a:fld>
            <a:endParaRPr lang="en-US"/>
          </a:p>
        </p:txBody>
      </p:sp>
    </p:spTree>
    <p:extLst>
      <p:ext uri="{BB962C8B-B14F-4D97-AF65-F5344CB8AC3E}">
        <p14:creationId xmlns:p14="http://schemas.microsoft.com/office/powerpoint/2010/main" val="3034304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err="1"/>
              <a:t>Other</a:t>
            </a:r>
            <a:r>
              <a:rPr lang="cs-CZ" dirty="0"/>
              <a:t> </a:t>
            </a:r>
            <a:r>
              <a:rPr lang="cs-CZ" dirty="0" err="1"/>
              <a:t>theories</a:t>
            </a:r>
            <a:r>
              <a:rPr lang="cs-CZ" dirty="0"/>
              <a:t>: </a:t>
            </a:r>
            <a:r>
              <a:rPr lang="cs-CZ" dirty="0" err="1"/>
              <a:t>Incerased</a:t>
            </a:r>
            <a:r>
              <a:rPr lang="cs-CZ" dirty="0"/>
              <a:t> </a:t>
            </a:r>
            <a:r>
              <a:rPr lang="cs-CZ" dirty="0" err="1"/>
              <a:t>muscle</a:t>
            </a:r>
            <a:r>
              <a:rPr lang="cs-CZ" dirty="0"/>
              <a:t> and/</a:t>
            </a:r>
            <a:r>
              <a:rPr lang="cs-CZ" dirty="0" err="1"/>
              <a:t>or</a:t>
            </a:r>
            <a:r>
              <a:rPr lang="cs-CZ" dirty="0"/>
              <a:t> </a:t>
            </a:r>
            <a:r>
              <a:rPr lang="cs-CZ" dirty="0" err="1"/>
              <a:t>fatty</a:t>
            </a:r>
            <a:r>
              <a:rPr lang="cs-CZ" dirty="0"/>
              <a:t> </a:t>
            </a:r>
            <a:r>
              <a:rPr lang="cs-CZ" dirty="0" err="1"/>
              <a:t>tissue</a:t>
            </a:r>
            <a:r>
              <a:rPr lang="cs-CZ" dirty="0"/>
              <a:t> </a:t>
            </a:r>
            <a:r>
              <a:rPr lang="cs-CZ" dirty="0" err="1"/>
              <a:t>volume</a:t>
            </a:r>
            <a:r>
              <a:rPr lang="cs-CZ" dirty="0"/>
              <a:t> on </a:t>
            </a:r>
            <a:r>
              <a:rPr lang="cs-CZ" dirty="0" err="1"/>
              <a:t>the</a:t>
            </a:r>
            <a:r>
              <a:rPr lang="cs-CZ" dirty="0"/>
              <a:t> </a:t>
            </a:r>
            <a:r>
              <a:rPr lang="cs-CZ" dirty="0" err="1"/>
              <a:t>buttocs</a:t>
            </a:r>
            <a:r>
              <a:rPr lang="cs-CZ" dirty="0"/>
              <a:t>,</a:t>
            </a:r>
            <a:r>
              <a:rPr lang="cs-CZ" baseline="0" dirty="0"/>
              <a:t> </a:t>
            </a:r>
            <a:r>
              <a:rPr lang="cs-CZ" baseline="0" dirty="0" err="1"/>
              <a:t>increased</a:t>
            </a:r>
            <a:r>
              <a:rPr lang="cs-CZ" baseline="0" dirty="0"/>
              <a:t> </a:t>
            </a:r>
            <a:r>
              <a:rPr lang="cs-CZ" baseline="0" dirty="0" err="1"/>
              <a:t>importance</a:t>
            </a:r>
            <a:r>
              <a:rPr lang="cs-CZ" baseline="0" dirty="0"/>
              <a:t> </a:t>
            </a:r>
            <a:r>
              <a:rPr lang="cs-CZ" baseline="0" dirty="0" err="1"/>
              <a:t>of</a:t>
            </a:r>
            <a:r>
              <a:rPr lang="cs-CZ" baseline="0" dirty="0"/>
              <a:t> </a:t>
            </a:r>
            <a:r>
              <a:rPr lang="cs-CZ" baseline="0" dirty="0" err="1"/>
              <a:t>olfactoric</a:t>
            </a:r>
            <a:r>
              <a:rPr lang="cs-CZ" baseline="0" dirty="0"/>
              <a:t> </a:t>
            </a:r>
            <a:r>
              <a:rPr lang="cs-CZ" baseline="0" dirty="0" err="1"/>
              <a:t>communication</a:t>
            </a:r>
            <a:r>
              <a:rPr lang="cs-CZ" baseline="0" dirty="0"/>
              <a:t>…</a:t>
            </a:r>
          </a:p>
          <a:p>
            <a:endParaRPr lang="cs-CZ" baseline="0" dirty="0"/>
          </a:p>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17</a:t>
            </a:fld>
            <a:endParaRPr lang="en-US"/>
          </a:p>
        </p:txBody>
      </p:sp>
    </p:spTree>
    <p:extLst>
      <p:ext uri="{BB962C8B-B14F-4D97-AF65-F5344CB8AC3E}">
        <p14:creationId xmlns:p14="http://schemas.microsoft.com/office/powerpoint/2010/main" val="2310706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Zástupný symbol pro obrázek snímku 1"/>
          <p:cNvSpPr>
            <a:spLocks noGrp="1" noRot="1" noChangeAspect="1" noTextEdit="1"/>
          </p:cNvSpPr>
          <p:nvPr>
            <p:ph type="sldImg"/>
          </p:nvPr>
        </p:nvSpPr>
        <p:spPr>
          <a:ln/>
        </p:spPr>
      </p:sp>
      <p:sp>
        <p:nvSpPr>
          <p:cNvPr id="63491" name="Zástupný symbol pro poznámky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a:solidFill>
                  <a:schemeClr val="tx1"/>
                </a:solidFill>
                <a:latin typeface="+mn-lt"/>
                <a:ea typeface="+mn-ea"/>
                <a:cs typeface="+mn-cs"/>
              </a:rPr>
              <a:t>Interspecific comparisons are also used frequently to elucidate the end-point and/or the process of evolutionary adaptation, that is, genetic changes in response to natural selection</a:t>
            </a:r>
            <a:r>
              <a:rPr lang="cs-CZ" sz="1200" b="0" i="0" u="none" strike="noStrike" kern="1200" baseline="0" dirty="0">
                <a:solidFill>
                  <a:schemeClr val="tx1"/>
                </a:solidFill>
                <a:latin typeface="+mn-lt"/>
                <a:ea typeface="+mn-ea"/>
                <a:cs typeface="+mn-cs"/>
              </a:rPr>
              <a:t>.</a:t>
            </a:r>
          </a:p>
          <a:p>
            <a:endParaRPr lang="cs-CZ"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Specifically, interspecific correlations between some aspect(s) of the phenotype and some aspect(s) of the environment are taken to indicate that past and/or present natural selection acting on the character(s) of interest has played some role in causing its diversification and/or maintenance. Although most workers accept that character-environment correlations provide at least some evidence pertaining to adaptation, the reader should note that how best to study adaptation-and even how to define it-is a very controversial subject in evolutionary biology</a:t>
            </a:r>
            <a:r>
              <a:rPr lang="cs-CZ" sz="1200" b="0" i="0" u="none" strike="noStrike" kern="1200" baseline="0" dirty="0">
                <a:solidFill>
                  <a:schemeClr val="tx1"/>
                </a:solidFill>
                <a:latin typeface="+mn-lt"/>
                <a:ea typeface="+mn-ea"/>
                <a:cs typeface="+mn-cs"/>
              </a:rPr>
              <a:t>.</a:t>
            </a:r>
          </a:p>
          <a:p>
            <a:endParaRPr lang="cs-CZ" altLang="cs-CZ"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Claims about adaptation are commonly made from comparative studies involving only two species (or only two populations of a single species). Our main purpose here is to alert practitioners to several logical and statistical problems associated with using two-species comparisons for studying adaptation and to outline some alternative approaches. </a:t>
            </a:r>
            <a:r>
              <a:rPr lang="en-US" sz="1200" b="1" i="0" u="none" strike="noStrike" kern="1200" baseline="0" dirty="0">
                <a:solidFill>
                  <a:schemeClr val="tx1"/>
                </a:solidFill>
                <a:latin typeface="+mn-lt"/>
                <a:ea typeface="+mn-ea"/>
                <a:cs typeface="+mn-cs"/>
              </a:rPr>
              <a:t>Multispecies comparisons are one such alternative. However, data from multiple species may not be independent or identically distributed in the statistical sense, which violates assumptions of ordinary statistical methods</a:t>
            </a:r>
            <a:r>
              <a:rPr lang="en-US" sz="1200" b="0" i="0" u="none" strike="noStrike" kern="1200" baseline="0" dirty="0">
                <a:solidFill>
                  <a:schemeClr val="tx1"/>
                </a:solidFill>
                <a:latin typeface="+mn-lt"/>
                <a:ea typeface="+mn-ea"/>
                <a:cs typeface="+mn-cs"/>
              </a:rPr>
              <a:t> (Harvey and </a:t>
            </a:r>
            <a:r>
              <a:rPr lang="en-US" sz="1200" b="0" i="0" u="none" strike="noStrike" kern="1200" baseline="0" dirty="0" err="1">
                <a:solidFill>
                  <a:schemeClr val="tx1"/>
                </a:solidFill>
                <a:latin typeface="+mn-lt"/>
                <a:ea typeface="+mn-ea"/>
                <a:cs typeface="+mn-cs"/>
              </a:rPr>
              <a:t>Pagel</a:t>
            </a:r>
            <a:r>
              <a:rPr lang="en-US" sz="1200" b="0" i="0" u="none" strike="noStrike" kern="1200" baseline="0" dirty="0">
                <a:solidFill>
                  <a:schemeClr val="tx1"/>
                </a:solidFill>
                <a:latin typeface="+mn-lt"/>
                <a:ea typeface="+mn-ea"/>
                <a:cs typeface="+mn-cs"/>
              </a:rPr>
              <a:t> 1991). </a:t>
            </a:r>
            <a:endParaRPr lang="cs-CZ" sz="1200" b="0" i="0" u="none" strike="noStrike" kern="1200" baseline="0" dirty="0">
              <a:solidFill>
                <a:schemeClr val="tx1"/>
              </a:solidFill>
              <a:latin typeface="+mn-lt"/>
              <a:ea typeface="+mn-ea"/>
              <a:cs typeface="+mn-cs"/>
            </a:endParaRPr>
          </a:p>
        </p:txBody>
      </p:sp>
      <p:sp>
        <p:nvSpPr>
          <p:cNvPr id="63492" name="Zástupný symbol pro číslo snímk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C23E6EC8-E006-46F9-8CCF-9A300D3FB0AA}" type="slidenum">
              <a:rPr lang="cs-CZ" altLang="cs-CZ"/>
              <a:pPr eaLnBrk="1" hangingPunct="1">
                <a:spcBef>
                  <a:spcPct val="0"/>
                </a:spcBef>
              </a:pPr>
              <a:t>19</a:t>
            </a:fld>
            <a:endParaRPr lang="cs-CZ" altLang="cs-CZ"/>
          </a:p>
        </p:txBody>
      </p:sp>
    </p:spTree>
    <p:extLst>
      <p:ext uri="{BB962C8B-B14F-4D97-AF65-F5344CB8AC3E}">
        <p14:creationId xmlns:p14="http://schemas.microsoft.com/office/powerpoint/2010/main" val="2877432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Zástupný symbol pro obrázek snímk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Zástupný symbol pro poznámky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cs-CZ" altLang="cs-CZ"/>
          </a:p>
        </p:txBody>
      </p:sp>
      <p:sp>
        <p:nvSpPr>
          <p:cNvPr id="52228" name="Zástupný symbol pro číslo snímku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9DC7221-31B7-47E7-B14D-E53FB1246B54}" type="slidenum">
              <a:rPr lang="cs-CZ" altLang="cs-CZ" smtClean="0"/>
              <a:pPr fontAlgn="base">
                <a:spcBef>
                  <a:spcPct val="0"/>
                </a:spcBef>
                <a:spcAft>
                  <a:spcPct val="0"/>
                </a:spcAft>
                <a:defRPr/>
              </a:pPr>
              <a:t>20</a:t>
            </a:fld>
            <a:endParaRPr lang="cs-CZ" altLang="cs-CZ"/>
          </a:p>
        </p:txBody>
      </p:sp>
    </p:spTree>
    <p:extLst>
      <p:ext uri="{BB962C8B-B14F-4D97-AF65-F5344CB8AC3E}">
        <p14:creationId xmlns:p14="http://schemas.microsoft.com/office/powerpoint/2010/main" val="182142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defRPr/>
            </a:pPr>
            <a:r>
              <a:rPr lang="en-US" dirty="0"/>
              <a:t>The extravagant plumage traits of male birds are a </a:t>
            </a:r>
            <a:r>
              <a:rPr lang="en-US" dirty="0" err="1"/>
              <a:t>favourite</a:t>
            </a:r>
            <a:r>
              <a:rPr lang="en-US" dirty="0"/>
              <a:t> example of sexual selection. However, to date the units that selection is acting upon, the genes themselves have been a ‘black box’. Here, we report evidence of change driven by sexual selection at a pigmentation gene locus in the </a:t>
            </a:r>
            <a:r>
              <a:rPr lang="en-US" dirty="0" err="1"/>
              <a:t>galliform</a:t>
            </a:r>
            <a:r>
              <a:rPr lang="en-US" dirty="0"/>
              <a:t> birds. Across species, we find a correlation between the rate of amino acid change (</a:t>
            </a:r>
            <a:r>
              <a:rPr lang="en-US" dirty="0" err="1"/>
              <a:t>d</a:t>
            </a:r>
            <a:r>
              <a:rPr lang="en-US" i="1" dirty="0" err="1"/>
              <a:t>N</a:t>
            </a:r>
            <a:r>
              <a:rPr lang="en-US" dirty="0"/>
              <a:t>/</a:t>
            </a:r>
            <a:r>
              <a:rPr lang="en-US" dirty="0" err="1"/>
              <a:t>d</a:t>
            </a:r>
            <a:r>
              <a:rPr lang="en-US" i="1" dirty="0" err="1"/>
              <a:t>S</a:t>
            </a:r>
            <a:r>
              <a:rPr lang="en-US" dirty="0"/>
              <a:t>) at this locus (</a:t>
            </a:r>
            <a:r>
              <a:rPr lang="en-US" i="1" dirty="0"/>
              <a:t>MC1R</a:t>
            </a:r>
            <a:r>
              <a:rPr lang="en-US" dirty="0"/>
              <a:t>) and the degree of sexual </a:t>
            </a:r>
            <a:r>
              <a:rPr lang="en-US" dirty="0" err="1"/>
              <a:t>dichromatism</a:t>
            </a:r>
            <a:r>
              <a:rPr lang="en-US" dirty="0"/>
              <a:t>, which we use as a measure of the strength of sexual selection. There is no evidence for a similar pattern in any of five other loci (four candidate and one control locus). This is consistent with previous work on </a:t>
            </a:r>
            <a:r>
              <a:rPr lang="en-US" dirty="0" err="1"/>
              <a:t>colour</a:t>
            </a:r>
            <a:r>
              <a:rPr lang="en-US" dirty="0"/>
              <a:t> polymorphisms and suggests that </a:t>
            </a:r>
            <a:r>
              <a:rPr lang="en-US" i="1" dirty="0"/>
              <a:t>MC1R</a:t>
            </a:r>
            <a:r>
              <a:rPr lang="en-US" dirty="0"/>
              <a:t> may be a key target for selection acting on plumage </a:t>
            </a:r>
            <a:r>
              <a:rPr lang="en-US" dirty="0" err="1"/>
              <a:t>colour</a:t>
            </a:r>
            <a:r>
              <a:rPr lang="en-US" dirty="0"/>
              <a:t>. The pattern of selection at </a:t>
            </a:r>
            <a:r>
              <a:rPr lang="en-US" i="1" dirty="0"/>
              <a:t>MC1R</a:t>
            </a:r>
            <a:r>
              <a:rPr lang="en-US" dirty="0"/>
              <a:t> seems to be consistent with the continuous or cyclical evolution of traits and preferences that is the outcome of several </a:t>
            </a:r>
            <a:r>
              <a:rPr lang="en-US" dirty="0" err="1"/>
              <a:t>Fisherian</a:t>
            </a:r>
            <a:r>
              <a:rPr lang="en-US" dirty="0"/>
              <a:t> and good-genes models of sexual selection. In contrast, we found no support for models of sexual selection that predict an increase in purifying selection as a result of purging of deleterious mutations or for models that predict an increased rate of mutation in association with stronger sexual selection.</a:t>
            </a:r>
            <a:endParaRPr lang="cs-CZ" dirty="0"/>
          </a:p>
          <a:p>
            <a:pPr>
              <a:defRPr/>
            </a:pPr>
            <a:endParaRPr lang="cs-CZ" b="1" dirty="0"/>
          </a:p>
          <a:p>
            <a:pPr>
              <a:defRPr/>
            </a:pPr>
            <a:r>
              <a:rPr lang="en-US" b="1" dirty="0"/>
              <a:t>Figure 1</a:t>
            </a:r>
            <a:r>
              <a:rPr lang="cs-CZ" b="1" dirty="0"/>
              <a:t> </a:t>
            </a:r>
            <a:r>
              <a:rPr lang="en-US" dirty="0"/>
              <a:t>Reconstruction of plumage </a:t>
            </a:r>
            <a:r>
              <a:rPr lang="en-US" dirty="0" err="1"/>
              <a:t>dichromatism</a:t>
            </a:r>
            <a:r>
              <a:rPr lang="en-US" dirty="0"/>
              <a:t> evolution on the phylogeny of the </a:t>
            </a:r>
            <a:r>
              <a:rPr lang="en-US" dirty="0" err="1"/>
              <a:t>galliform</a:t>
            </a:r>
            <a:r>
              <a:rPr lang="en-US" dirty="0"/>
              <a:t> species used in this study. </a:t>
            </a:r>
            <a:r>
              <a:rPr lang="en-US" dirty="0" err="1"/>
              <a:t>d</a:t>
            </a:r>
            <a:r>
              <a:rPr lang="en-US" i="1" dirty="0" err="1"/>
              <a:t>N</a:t>
            </a:r>
            <a:r>
              <a:rPr lang="en-US" dirty="0"/>
              <a:t>/</a:t>
            </a:r>
            <a:r>
              <a:rPr lang="en-US" dirty="0" err="1"/>
              <a:t>d</a:t>
            </a:r>
            <a:r>
              <a:rPr lang="en-US" i="1" dirty="0" err="1"/>
              <a:t>S</a:t>
            </a:r>
            <a:r>
              <a:rPr lang="en-US" dirty="0"/>
              <a:t> ratios at </a:t>
            </a:r>
            <a:r>
              <a:rPr lang="en-US" i="1" dirty="0"/>
              <a:t>MC1R</a:t>
            </a:r>
            <a:r>
              <a:rPr lang="en-US" dirty="0"/>
              <a:t> are estimated for each </a:t>
            </a:r>
            <a:r>
              <a:rPr lang="en-US" dirty="0" err="1"/>
              <a:t>dichromatism</a:t>
            </a:r>
            <a:r>
              <a:rPr lang="en-US" dirty="0"/>
              <a:t> category, excluding grey branches genera are listed as: common name (scientific name, number of species sampled). An image of a male from each genus is shown to the right.</a:t>
            </a:r>
            <a:endParaRPr lang="cs-CZ" dirty="0"/>
          </a:p>
          <a:p>
            <a:pPr>
              <a:defRPr/>
            </a:pPr>
            <a:endParaRPr lang="cs-CZ" dirty="0"/>
          </a:p>
          <a:p>
            <a:pPr>
              <a:defRPr/>
            </a:pPr>
            <a:r>
              <a:rPr lang="cs-CZ" dirty="0"/>
              <a:t>But</a:t>
            </a:r>
            <a:r>
              <a:rPr lang="cs-CZ" baseline="0" dirty="0"/>
              <a:t> </a:t>
            </a:r>
            <a:r>
              <a:rPr lang="cs-CZ" baseline="0" dirty="0" err="1"/>
              <a:t>the</a:t>
            </a:r>
            <a:r>
              <a:rPr lang="cs-CZ" baseline="0" dirty="0"/>
              <a:t> </a:t>
            </a:r>
            <a:r>
              <a:rPr lang="cs-CZ" baseline="0" dirty="0" err="1"/>
              <a:t>tree</a:t>
            </a:r>
            <a:r>
              <a:rPr lang="cs-CZ" baseline="0" dirty="0"/>
              <a:t> </a:t>
            </a:r>
            <a:r>
              <a:rPr lang="cs-CZ" baseline="0" dirty="0" err="1"/>
              <a:t>is</a:t>
            </a:r>
            <a:r>
              <a:rPr lang="cs-CZ" baseline="0" dirty="0"/>
              <a:t> no </a:t>
            </a:r>
            <a:r>
              <a:rPr lang="cs-CZ" baseline="0" dirty="0" err="1"/>
              <a:t>some</a:t>
            </a:r>
            <a:r>
              <a:rPr lang="cs-CZ" baseline="0" dirty="0"/>
              <a:t> </a:t>
            </a:r>
            <a:r>
              <a:rPr lang="cs-CZ" baseline="0" dirty="0" err="1"/>
              <a:t>magic</a:t>
            </a:r>
            <a:r>
              <a:rPr lang="cs-CZ" baseline="0" dirty="0"/>
              <a:t> </a:t>
            </a:r>
            <a:r>
              <a:rPr lang="cs-CZ" baseline="0" dirty="0" err="1"/>
              <a:t>ingredient</a:t>
            </a:r>
            <a:r>
              <a:rPr lang="cs-CZ" baseline="0" dirty="0"/>
              <a:t> </a:t>
            </a:r>
            <a:r>
              <a:rPr lang="cs-CZ" baseline="0" dirty="0" err="1"/>
              <a:t>that</a:t>
            </a:r>
            <a:r>
              <a:rPr lang="cs-CZ" baseline="0" dirty="0"/>
              <a:t> </a:t>
            </a:r>
            <a:r>
              <a:rPr lang="cs-CZ" baseline="0" dirty="0" err="1"/>
              <a:t>you</a:t>
            </a:r>
            <a:r>
              <a:rPr lang="cs-CZ" baseline="0" dirty="0"/>
              <a:t> </a:t>
            </a:r>
            <a:r>
              <a:rPr lang="cs-CZ" baseline="0" dirty="0" err="1"/>
              <a:t>will</a:t>
            </a:r>
            <a:r>
              <a:rPr lang="cs-CZ" baseline="0" dirty="0"/>
              <a:t> </a:t>
            </a:r>
            <a:r>
              <a:rPr lang="cs-CZ" baseline="0" dirty="0" err="1"/>
              <a:t>add</a:t>
            </a:r>
            <a:r>
              <a:rPr lang="cs-CZ" baseline="0" dirty="0"/>
              <a:t> and </a:t>
            </a:r>
            <a:r>
              <a:rPr lang="cs-CZ" baseline="0" dirty="0" err="1"/>
              <a:t>everything</a:t>
            </a:r>
            <a:r>
              <a:rPr lang="cs-CZ" baseline="0" dirty="0"/>
              <a:t> </a:t>
            </a:r>
            <a:r>
              <a:rPr lang="cs-CZ" baseline="0" dirty="0" err="1"/>
              <a:t>is</a:t>
            </a:r>
            <a:r>
              <a:rPr lang="cs-CZ" baseline="0" dirty="0"/>
              <a:t> </a:t>
            </a:r>
            <a:r>
              <a:rPr lang="cs-CZ" baseline="0" dirty="0" err="1"/>
              <a:t>cushty</a:t>
            </a:r>
            <a:r>
              <a:rPr lang="cs-CZ" baseline="0" dirty="0"/>
              <a:t>..</a:t>
            </a:r>
            <a:endParaRPr lang="cs-CZ" dirty="0"/>
          </a:p>
          <a:p>
            <a:pPr>
              <a:defRPr/>
            </a:pPr>
            <a:endParaRPr lang="cs-CZ" dirty="0"/>
          </a:p>
          <a:p>
            <a:pPr>
              <a:defRPr/>
            </a:pPr>
            <a:r>
              <a:rPr lang="cs-CZ" dirty="0" err="1"/>
              <a:t>Hypothesis</a:t>
            </a:r>
            <a:r>
              <a:rPr lang="cs-CZ" dirty="0"/>
              <a:t> </a:t>
            </a:r>
            <a:r>
              <a:rPr lang="cs-CZ" dirty="0" err="1"/>
              <a:t>of</a:t>
            </a:r>
            <a:r>
              <a:rPr lang="cs-CZ" dirty="0"/>
              <a:t> homology: </a:t>
            </a:r>
            <a:r>
              <a:rPr lang="cs-CZ" dirty="0" err="1"/>
              <a:t>primary</a:t>
            </a:r>
            <a:r>
              <a:rPr lang="cs-CZ" dirty="0"/>
              <a:t> homology – </a:t>
            </a:r>
            <a:r>
              <a:rPr lang="cs-CZ" dirty="0" err="1"/>
              <a:t>secondary</a:t>
            </a:r>
            <a:r>
              <a:rPr lang="cs-CZ" dirty="0"/>
              <a:t> homology…</a:t>
            </a:r>
            <a:endParaRPr lang="en-US" dirty="0"/>
          </a:p>
        </p:txBody>
      </p:sp>
      <p:sp>
        <p:nvSpPr>
          <p:cNvPr id="4" name="Zástupný symbol pro číslo snímku 3"/>
          <p:cNvSpPr>
            <a:spLocks noGrp="1"/>
          </p:cNvSpPr>
          <p:nvPr>
            <p:ph type="sldNum" sz="quarter" idx="10"/>
          </p:nvPr>
        </p:nvSpPr>
        <p:spPr/>
        <p:txBody>
          <a:bodyPr/>
          <a:lstStyle/>
          <a:p>
            <a:fld id="{BB2B2E13-B9FF-49AB-9D76-3F76C03D3D7C}" type="slidenum">
              <a:rPr lang="cs-CZ" smtClean="0"/>
              <a:t>21</a:t>
            </a:fld>
            <a:endParaRPr lang="cs-CZ"/>
          </a:p>
        </p:txBody>
      </p:sp>
    </p:spTree>
    <p:extLst>
      <p:ext uri="{BB962C8B-B14F-4D97-AF65-F5344CB8AC3E}">
        <p14:creationId xmlns:p14="http://schemas.microsoft.com/office/powerpoint/2010/main" val="147918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BB2B2E13-B9FF-49AB-9D76-3F76C03D3D7C}" type="slidenum">
              <a:rPr lang="cs-CZ" smtClean="0"/>
              <a:t>22</a:t>
            </a:fld>
            <a:endParaRPr lang="cs-CZ"/>
          </a:p>
        </p:txBody>
      </p:sp>
    </p:spTree>
    <p:extLst>
      <p:ext uri="{BB962C8B-B14F-4D97-AF65-F5344CB8AC3E}">
        <p14:creationId xmlns:p14="http://schemas.microsoft.com/office/powerpoint/2010/main" val="39142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baseline="0"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3</a:t>
            </a:fld>
            <a:endParaRPr lang="en-US"/>
          </a:p>
        </p:txBody>
      </p:sp>
    </p:spTree>
    <p:extLst>
      <p:ext uri="{BB962C8B-B14F-4D97-AF65-F5344CB8AC3E}">
        <p14:creationId xmlns:p14="http://schemas.microsoft.com/office/powerpoint/2010/main" val="2223117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baseline="0"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23</a:t>
            </a:fld>
            <a:endParaRPr lang="en-US"/>
          </a:p>
        </p:txBody>
      </p:sp>
    </p:spTree>
    <p:extLst>
      <p:ext uri="{BB962C8B-B14F-4D97-AF65-F5344CB8AC3E}">
        <p14:creationId xmlns:p14="http://schemas.microsoft.com/office/powerpoint/2010/main" val="3516743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baseline="0"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25</a:t>
            </a:fld>
            <a:endParaRPr lang="en-US"/>
          </a:p>
        </p:txBody>
      </p:sp>
    </p:spTree>
    <p:extLst>
      <p:ext uri="{BB962C8B-B14F-4D97-AF65-F5344CB8AC3E}">
        <p14:creationId xmlns:p14="http://schemas.microsoft.com/office/powerpoint/2010/main" val="37416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baseline="0"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27</a:t>
            </a:fld>
            <a:endParaRPr lang="en-US"/>
          </a:p>
        </p:txBody>
      </p:sp>
    </p:spTree>
    <p:extLst>
      <p:ext uri="{BB962C8B-B14F-4D97-AF65-F5344CB8AC3E}">
        <p14:creationId xmlns:p14="http://schemas.microsoft.com/office/powerpoint/2010/main" val="3139688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baseline="0" dirty="0"/>
              <a:t>Character state </a:t>
            </a:r>
            <a:r>
              <a:rPr lang="en-US" baseline="0" dirty="0" err="1"/>
              <a:t>optimi</a:t>
            </a:r>
            <a:r>
              <a:rPr lang="cs-CZ" baseline="0" dirty="0"/>
              <a:t>z</a:t>
            </a:r>
            <a:r>
              <a:rPr lang="en-US" baseline="0" dirty="0" err="1"/>
              <a:t>ation</a:t>
            </a:r>
            <a:r>
              <a:rPr lang="en-US" baseline="0" dirty="0"/>
              <a:t> </a:t>
            </a:r>
            <a:r>
              <a:rPr lang="en-US" baseline="0" dirty="0" err="1"/>
              <a:t>parsimon</a:t>
            </a:r>
            <a:r>
              <a:rPr lang="cs-CZ" baseline="0" dirty="0"/>
              <a:t>y:</a:t>
            </a:r>
          </a:p>
          <a:p>
            <a:r>
              <a:rPr lang="cs-CZ" baseline="0" dirty="0"/>
              <a:t>https://www.slideshare.net/graemelloyd/effects-of-ancestral-character-estimation-on-methods-for-estimating-rates-of-evolution-in-discrete-morphological-characters</a:t>
            </a:r>
          </a:p>
          <a:p>
            <a:endParaRPr lang="cs-CZ" b="1" baseline="0" dirty="0"/>
          </a:p>
          <a:p>
            <a:pPr marL="171450" indent="-171450">
              <a:buFont typeface="Arial" panose="020B0604020202020204" pitchFamily="34" charset="0"/>
              <a:buChar char="•"/>
            </a:pPr>
            <a:r>
              <a:rPr lang="cs-CZ" dirty="0"/>
              <a:t>Minimalizace počtu evolučních změn na kladogramu…</a:t>
            </a:r>
          </a:p>
          <a:p>
            <a:pPr marL="171450" indent="-171450">
              <a:buFont typeface="Arial" panose="020B0604020202020204" pitchFamily="34" charset="0"/>
              <a:buChar char="•"/>
            </a:pPr>
            <a:r>
              <a:rPr lang="cs-CZ" dirty="0"/>
              <a:t>Různé typy </a:t>
            </a:r>
            <a:r>
              <a:rPr lang="cs-CZ" dirty="0" err="1"/>
              <a:t>optimizace</a:t>
            </a:r>
            <a:r>
              <a:rPr lang="cs-CZ" dirty="0"/>
              <a:t> (ACCTRAN, DELTRAN </a:t>
            </a:r>
            <a:r>
              <a:rPr lang="cs-CZ" dirty="0" err="1"/>
              <a:t>apod</a:t>
            </a:r>
            <a:r>
              <a:rPr lang="cs-CZ" dirty="0"/>
              <a:t>…)</a:t>
            </a:r>
          </a:p>
          <a:p>
            <a:pPr marL="171450" indent="-171450">
              <a:buFont typeface="Arial" panose="020B0604020202020204" pitchFamily="34" charset="0"/>
              <a:buChar char="•"/>
            </a:pPr>
            <a:r>
              <a:rPr lang="cs-CZ" dirty="0"/>
              <a:t>Různé typy </a:t>
            </a:r>
            <a:r>
              <a:rPr lang="cs-CZ" dirty="0" err="1"/>
              <a:t>parsimonie</a:t>
            </a:r>
            <a:r>
              <a:rPr lang="cs-CZ" dirty="0"/>
              <a:t> (</a:t>
            </a:r>
            <a:r>
              <a:rPr lang="cs-CZ" dirty="0" err="1"/>
              <a:t>Farris</a:t>
            </a:r>
            <a:r>
              <a:rPr lang="cs-CZ" dirty="0"/>
              <a:t>, </a:t>
            </a:r>
            <a:r>
              <a:rPr lang="cs-CZ" dirty="0" err="1"/>
              <a:t>Camin-Sokal</a:t>
            </a:r>
            <a:r>
              <a:rPr lang="cs-CZ" dirty="0"/>
              <a:t>, </a:t>
            </a:r>
            <a:r>
              <a:rPr lang="cs-CZ" dirty="0" err="1"/>
              <a:t>Dollo</a:t>
            </a:r>
            <a:r>
              <a:rPr lang="cs-CZ" dirty="0"/>
              <a:t>)</a:t>
            </a:r>
          </a:p>
          <a:p>
            <a:pPr marL="171450" indent="-171450">
              <a:buFont typeface="Arial" panose="020B0604020202020204" pitchFamily="34" charset="0"/>
              <a:buChar char="•"/>
            </a:pPr>
            <a:r>
              <a:rPr lang="cs-CZ" dirty="0" err="1"/>
              <a:t>Parsimonie</a:t>
            </a:r>
            <a:r>
              <a:rPr lang="cs-CZ" dirty="0"/>
              <a:t> je zastaralá, ale je intuitivní a </a:t>
            </a:r>
            <a:r>
              <a:rPr lang="cs-CZ" dirty="0" err="1"/>
              <a:t>komputačně</a:t>
            </a:r>
            <a:r>
              <a:rPr lang="cs-CZ" dirty="0"/>
              <a:t> nenáročná </a:t>
            </a:r>
            <a:r>
              <a:rPr lang="cs-CZ" dirty="0">
                <a:sym typeface="Wingdings" panose="05000000000000000000" pitchFamily="2" charset="2"/>
              </a:rPr>
              <a:t></a:t>
            </a:r>
            <a:endParaRPr lang="cs-CZ" dirty="0"/>
          </a:p>
          <a:p>
            <a:endParaRPr lang="cs-CZ" b="1" baseline="0" dirty="0"/>
          </a:p>
          <a:p>
            <a:r>
              <a:rPr lang="cs-CZ" b="1" baseline="0" dirty="0"/>
              <a:t>Nevýhody </a:t>
            </a:r>
            <a:r>
              <a:rPr lang="cs-CZ" b="1" baseline="0" dirty="0" err="1"/>
              <a:t>parsimonie</a:t>
            </a:r>
            <a:r>
              <a:rPr lang="cs-CZ" b="1" baseline="0" dirty="0"/>
              <a:t>:</a:t>
            </a:r>
          </a:p>
          <a:p>
            <a:pPr marL="171450" indent="-171450">
              <a:buFont typeface="Arial" panose="020B0604020202020204" pitchFamily="34" charset="0"/>
              <a:buChar char="•"/>
            </a:pPr>
            <a:r>
              <a:rPr lang="cs-CZ" b="0" dirty="0"/>
              <a:t>Předpoklad, že evoluce běží </a:t>
            </a:r>
            <a:r>
              <a:rPr lang="cs-CZ" b="0" dirty="0" err="1"/>
              <a:t>parsimonně</a:t>
            </a:r>
            <a:endParaRPr lang="cs-CZ" b="0" dirty="0"/>
          </a:p>
          <a:p>
            <a:pPr marL="171450" indent="-171450">
              <a:buFont typeface="Arial" panose="020B0604020202020204" pitchFamily="34" charset="0"/>
              <a:buChar char="•"/>
            </a:pPr>
            <a:r>
              <a:rPr lang="cs-CZ" b="0" dirty="0"/>
              <a:t>Nebere v potaz různé délky větví</a:t>
            </a:r>
          </a:p>
          <a:p>
            <a:pPr marL="171450" indent="-171450">
              <a:buFont typeface="Arial" panose="020B0604020202020204" pitchFamily="34" charset="0"/>
              <a:buChar char="•"/>
            </a:pPr>
            <a:r>
              <a:rPr lang="cs-CZ" b="0" dirty="0"/>
              <a:t>Potenciálně velký vliv vážení znaků</a:t>
            </a:r>
          </a:p>
          <a:p>
            <a:pPr marL="171450" indent="-171450">
              <a:buFont typeface="Arial" panose="020B0604020202020204" pitchFamily="34" charset="0"/>
              <a:buChar char="•"/>
            </a:pPr>
            <a:r>
              <a:rPr lang="cs-CZ" b="0" dirty="0"/>
              <a:t>Diskrétní kódování znakových stavů, často binární, tj. vytváření falešných dichotomií</a:t>
            </a:r>
          </a:p>
          <a:p>
            <a:pPr marL="171450" indent="-171450">
              <a:buFont typeface="Arial" panose="020B0604020202020204" pitchFamily="34" charset="0"/>
              <a:buChar char="•"/>
            </a:pPr>
            <a:r>
              <a:rPr lang="cs-CZ" b="0" dirty="0"/>
              <a:t>Neumožňuje zohlednění vnitrodruhové variability (a behaviorální flexibility)</a:t>
            </a:r>
          </a:p>
          <a:p>
            <a:endParaRPr lang="cs-CZ" baseline="0" dirty="0"/>
          </a:p>
          <a:p>
            <a:endParaRPr lang="cs-CZ" baseline="0"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28</a:t>
            </a:fld>
            <a:endParaRPr lang="en-US"/>
          </a:p>
        </p:txBody>
      </p:sp>
    </p:spTree>
    <p:extLst>
      <p:ext uri="{BB962C8B-B14F-4D97-AF65-F5344CB8AC3E}">
        <p14:creationId xmlns:p14="http://schemas.microsoft.com/office/powerpoint/2010/main" val="4063373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baseline="0"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31</a:t>
            </a:fld>
            <a:endParaRPr lang="en-US"/>
          </a:p>
        </p:txBody>
      </p:sp>
    </p:spTree>
    <p:extLst>
      <p:ext uri="{BB962C8B-B14F-4D97-AF65-F5344CB8AC3E}">
        <p14:creationId xmlns:p14="http://schemas.microsoft.com/office/powerpoint/2010/main" val="451762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baseline="0" dirty="0" err="1"/>
              <a:t>Including</a:t>
            </a:r>
            <a:r>
              <a:rPr lang="cs-CZ" baseline="0" dirty="0"/>
              <a:t> </a:t>
            </a:r>
            <a:r>
              <a:rPr lang="cs-CZ" baseline="0" dirty="0" err="1"/>
              <a:t>the</a:t>
            </a:r>
            <a:r>
              <a:rPr lang="cs-CZ" baseline="0" dirty="0"/>
              <a:t> diversity </a:t>
            </a:r>
            <a:r>
              <a:rPr lang="cs-CZ" baseline="0" dirty="0" err="1"/>
              <a:t>of</a:t>
            </a:r>
            <a:r>
              <a:rPr lang="cs-CZ" baseline="0" dirty="0"/>
              <a:t> </a:t>
            </a:r>
            <a:r>
              <a:rPr lang="cs-CZ" baseline="0" dirty="0" err="1"/>
              <a:t>social</a:t>
            </a:r>
            <a:r>
              <a:rPr lang="cs-CZ" baseline="0" dirty="0"/>
              <a:t> </a:t>
            </a:r>
            <a:r>
              <a:rPr lang="cs-CZ" baseline="0" dirty="0" err="1"/>
              <a:t>organization</a:t>
            </a:r>
            <a:r>
              <a:rPr lang="cs-CZ" baseline="0" dirty="0"/>
              <a:t>…</a:t>
            </a:r>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32</a:t>
            </a:fld>
            <a:endParaRPr lang="en-US"/>
          </a:p>
        </p:txBody>
      </p:sp>
    </p:spTree>
    <p:extLst>
      <p:ext uri="{BB962C8B-B14F-4D97-AF65-F5344CB8AC3E}">
        <p14:creationId xmlns:p14="http://schemas.microsoft.com/office/powerpoint/2010/main" val="223771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5E4168-C094-4BD8-A8E7-DA8AA9122560}" type="slidenum">
              <a:rPr lang="cs-CZ" altLang="cs-CZ" sz="1300" smtClean="0">
                <a:latin typeface="Arial" panose="020B0604020202020204" pitchFamily="34" charset="0"/>
              </a:rPr>
              <a:pPr>
                <a:spcBef>
                  <a:spcPct val="0"/>
                </a:spcBef>
              </a:pPr>
              <a:t>33</a:t>
            </a:fld>
            <a:endParaRPr lang="cs-CZ" altLang="cs-CZ" sz="1300">
              <a:latin typeface="Arial" panose="020B0604020202020204" pitchFamily="34" charset="0"/>
            </a:endParaRPr>
          </a:p>
        </p:txBody>
      </p:sp>
      <p:sp>
        <p:nvSpPr>
          <p:cNvPr id="7171" name="Zástupný symbol pro obrázek snímku 1"/>
          <p:cNvSpPr>
            <a:spLocks noGrp="1" noRot="1" noChangeAspect="1" noTextEdit="1"/>
          </p:cNvSpPr>
          <p:nvPr>
            <p:ph type="sldImg"/>
          </p:nvPr>
        </p:nvSpPr>
        <p:spPr>
          <a:xfrm>
            <a:off x="992188" y="768350"/>
            <a:ext cx="5114925" cy="3836988"/>
          </a:xfrm>
          <a:ln/>
        </p:spPr>
      </p:sp>
      <p:sp>
        <p:nvSpPr>
          <p:cNvPr id="7172" name="Zástupný symbol pro poznámky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cs-CZ" altLang="cs-CZ" dirty="0">
                <a:latin typeface="Arial" panose="020B0604020202020204" pitchFamily="34" charset="0"/>
                <a:cs typeface="Arial" panose="020B0604020202020204" pitchFamily="34" charset="0"/>
              </a:rPr>
              <a:t>Takže</a:t>
            </a:r>
            <a:r>
              <a:rPr lang="cs-CZ" altLang="cs-CZ" baseline="0" dirty="0">
                <a:latin typeface="Arial" panose="020B0604020202020204" pitchFamily="34" charset="0"/>
                <a:cs typeface="Arial" panose="020B0604020202020204" pitchFamily="34" charset="0"/>
              </a:rPr>
              <a:t> behaviorální ekologové zkoumají lidské chování, jako chování každého jiného zvířete.</a:t>
            </a:r>
          </a:p>
          <a:p>
            <a:pPr eaLnBrk="1" hangingPunct="1">
              <a:lnSpc>
                <a:spcPct val="80000"/>
              </a:lnSpc>
            </a:pPr>
            <a:endParaRPr lang="cs-CZ" altLang="cs-CZ" baseline="0" dirty="0">
              <a:latin typeface="Arial" panose="020B0604020202020204" pitchFamily="34" charset="0"/>
              <a:cs typeface="Arial" panose="020B0604020202020204" pitchFamily="34" charset="0"/>
            </a:endParaRPr>
          </a:p>
          <a:p>
            <a:pPr eaLnBrk="1" hangingPunct="1">
              <a:lnSpc>
                <a:spcPct val="80000"/>
              </a:lnSpc>
            </a:pPr>
            <a:r>
              <a:rPr lang="cs-CZ" altLang="cs-CZ" baseline="0" dirty="0">
                <a:latin typeface="Arial" panose="020B0604020202020204" pitchFamily="34" charset="0"/>
                <a:cs typeface="Arial" panose="020B0604020202020204" pitchFamily="34" charset="0"/>
              </a:rPr>
              <a:t>Například jak tady na fakultě zkoumáme lovčíky na </a:t>
            </a:r>
            <a:r>
              <a:rPr lang="cs-CZ" altLang="cs-CZ" baseline="0" dirty="0" err="1">
                <a:latin typeface="Arial" panose="020B0604020202020204" pitchFamily="34" charset="0"/>
                <a:cs typeface="Arial" panose="020B0604020202020204" pitchFamily="34" charset="0"/>
              </a:rPr>
              <a:t>Vrbeňácích</a:t>
            </a:r>
            <a:r>
              <a:rPr lang="cs-CZ" altLang="cs-CZ" baseline="0" dirty="0">
                <a:latin typeface="Arial" panose="020B0604020202020204" pitchFamily="34" charset="0"/>
                <a:cs typeface="Arial" panose="020B0604020202020204" pitchFamily="34" charset="0"/>
              </a:rPr>
              <a:t> – jak hodnotné dělají samečci pro samičky dárečky a kolik budou pak mít v závislosti na tom v průběhu sezóny kopulací…</a:t>
            </a:r>
            <a:endParaRPr lang="cs-CZ" altLang="cs-CZ" dirty="0">
              <a:latin typeface="Arial" panose="020B0604020202020204" pitchFamily="34" charset="0"/>
              <a:cs typeface="Arial" panose="020B0604020202020204" pitchFamily="34" charset="0"/>
            </a:endParaRPr>
          </a:p>
          <a:p>
            <a:pPr eaLnBrk="1" hangingPunct="1">
              <a:lnSpc>
                <a:spcPct val="80000"/>
              </a:lnSpc>
            </a:pPr>
            <a:endParaRPr lang="cs-CZ" altLang="cs-CZ"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lang="cs-CZ" altLang="cs-CZ" dirty="0">
                <a:latin typeface="Arial" panose="020B0604020202020204" pitchFamily="34" charset="0"/>
                <a:cs typeface="Arial" panose="020B0604020202020204" pitchFamily="34" charset="0"/>
              </a:rPr>
              <a:t>Frank </a:t>
            </a:r>
            <a:r>
              <a:rPr lang="cs-CZ" altLang="cs-CZ" dirty="0" err="1">
                <a:latin typeface="Arial" panose="020B0604020202020204" pitchFamily="34" charset="0"/>
                <a:cs typeface="Arial" panose="020B0604020202020204" pitchFamily="34" charset="0"/>
              </a:rPr>
              <a:t>Marlowe</a:t>
            </a:r>
            <a:r>
              <a:rPr lang="cs-CZ" altLang="cs-CZ" baseline="0" dirty="0">
                <a:latin typeface="Arial" panose="020B0604020202020204" pitchFamily="34" charset="0"/>
                <a:cs typeface="Arial" panose="020B0604020202020204" pitchFamily="34" charset="0"/>
              </a:rPr>
              <a:t> (</a:t>
            </a:r>
            <a:r>
              <a:rPr lang="cs-CZ" altLang="cs-CZ" baseline="0" dirty="0" err="1">
                <a:latin typeface="Arial" panose="020B0604020202020204" pitchFamily="34" charset="0"/>
                <a:cs typeface="Arial" panose="020B0604020202020204" pitchFamily="34" charset="0"/>
              </a:rPr>
              <a:t>Hadza</a:t>
            </a:r>
            <a:r>
              <a:rPr lang="cs-CZ" altLang="cs-CZ" baseline="0" dirty="0">
                <a:latin typeface="Arial" panose="020B0604020202020204" pitchFamily="34" charset="0"/>
                <a:cs typeface="Arial" panose="020B0604020202020204" pitchFamily="34" charset="0"/>
              </a:rPr>
              <a:t>)</a:t>
            </a:r>
            <a:endParaRPr lang="cs-CZ" altLang="cs-CZ" dirty="0">
              <a:latin typeface="Arial" panose="020B0604020202020204" pitchFamily="34" charset="0"/>
              <a:cs typeface="Arial" panose="020B0604020202020204" pitchFamily="34" charset="0"/>
            </a:endParaRPr>
          </a:p>
          <a:p>
            <a:pPr eaLnBrk="1" hangingPunct="1">
              <a:lnSpc>
                <a:spcPct val="80000"/>
              </a:lnSpc>
            </a:pPr>
            <a:r>
              <a:rPr lang="cs-CZ" altLang="cs-CZ" dirty="0">
                <a:latin typeface="Arial" panose="020B0604020202020204" pitchFamily="34" charset="0"/>
                <a:cs typeface="Arial" panose="020B0604020202020204" pitchFamily="34" charset="0"/>
              </a:rPr>
              <a:t>Napoleon </a:t>
            </a:r>
            <a:r>
              <a:rPr lang="cs-CZ" altLang="cs-CZ" dirty="0" err="1">
                <a:latin typeface="Arial" panose="020B0604020202020204" pitchFamily="34" charset="0"/>
                <a:cs typeface="Arial" panose="020B0604020202020204" pitchFamily="34" charset="0"/>
              </a:rPr>
              <a:t>Chagnon</a:t>
            </a:r>
            <a:r>
              <a:rPr lang="cs-CZ" altLang="cs-CZ" dirty="0">
                <a:latin typeface="Arial" panose="020B0604020202020204" pitchFamily="34" charset="0"/>
                <a:cs typeface="Arial" panose="020B0604020202020204" pitchFamily="34" charset="0"/>
              </a:rPr>
              <a:t> (</a:t>
            </a:r>
            <a:r>
              <a:rPr lang="cs-CZ" altLang="cs-CZ" dirty="0" err="1">
                <a:latin typeface="Arial" panose="020B0604020202020204" pitchFamily="34" charset="0"/>
                <a:cs typeface="Arial" panose="020B0604020202020204" pitchFamily="34" charset="0"/>
              </a:rPr>
              <a:t>Yanomamo</a:t>
            </a:r>
            <a:r>
              <a:rPr lang="cs-CZ" altLang="cs-CZ" dirty="0">
                <a:latin typeface="Arial" panose="020B0604020202020204" pitchFamily="34" charset="0"/>
                <a:cs typeface="Arial" panose="020B0604020202020204" pitchFamily="34" charset="0"/>
              </a:rPr>
              <a:t>)</a:t>
            </a:r>
          </a:p>
          <a:p>
            <a:pPr eaLnBrk="1" hangingPunct="1">
              <a:lnSpc>
                <a:spcPct val="80000"/>
              </a:lnSpc>
            </a:pPr>
            <a:endParaRPr lang="cs-CZ" altLang="cs-CZ" baseline="0" dirty="0">
              <a:latin typeface="Arial" panose="020B0604020202020204" pitchFamily="34" charset="0"/>
              <a:cs typeface="Arial" panose="020B0604020202020204" pitchFamily="34" charset="0"/>
            </a:endParaRPr>
          </a:p>
          <a:p>
            <a:pPr eaLnBrk="1" hangingPunct="1">
              <a:lnSpc>
                <a:spcPct val="80000"/>
              </a:lnSpc>
            </a:pPr>
            <a:r>
              <a:rPr lang="cs-CZ" altLang="cs-CZ" baseline="0" dirty="0">
                <a:latin typeface="Arial" panose="020B0604020202020204" pitchFamily="34" charset="0"/>
                <a:cs typeface="Arial" panose="020B0604020202020204" pitchFamily="34" charset="0"/>
              </a:rPr>
              <a:t>HBE = </a:t>
            </a:r>
            <a:r>
              <a:rPr lang="cs-CZ" altLang="cs-CZ" baseline="0" dirty="0" err="1">
                <a:latin typeface="Arial" panose="020B0604020202020204" pitchFamily="34" charset="0"/>
                <a:cs typeface="Arial" panose="020B0604020202020204" pitchFamily="34" charset="0"/>
              </a:rPr>
              <a:t>human</a:t>
            </a:r>
            <a:r>
              <a:rPr lang="cs-CZ" altLang="cs-CZ" baseline="0" dirty="0">
                <a:latin typeface="Arial" panose="020B0604020202020204" pitchFamily="34" charset="0"/>
                <a:cs typeface="Arial" panose="020B0604020202020204" pitchFamily="34" charset="0"/>
              </a:rPr>
              <a:t> </a:t>
            </a:r>
            <a:r>
              <a:rPr lang="cs-CZ" altLang="cs-CZ" baseline="0" dirty="0" err="1">
                <a:latin typeface="Arial" panose="020B0604020202020204" pitchFamily="34" charset="0"/>
                <a:cs typeface="Arial" panose="020B0604020202020204" pitchFamily="34" charset="0"/>
              </a:rPr>
              <a:t>evolutionary</a:t>
            </a:r>
            <a:r>
              <a:rPr lang="cs-CZ" altLang="cs-CZ" baseline="0" dirty="0">
                <a:latin typeface="Arial" panose="020B0604020202020204" pitchFamily="34" charset="0"/>
                <a:cs typeface="Arial" panose="020B0604020202020204" pitchFamily="34" charset="0"/>
              </a:rPr>
              <a:t> </a:t>
            </a:r>
            <a:r>
              <a:rPr lang="cs-CZ" altLang="cs-CZ" baseline="0" dirty="0" err="1">
                <a:latin typeface="Arial" panose="020B0604020202020204" pitchFamily="34" charset="0"/>
                <a:cs typeface="Arial" panose="020B0604020202020204" pitchFamily="34" charset="0"/>
              </a:rPr>
              <a:t>ecology</a:t>
            </a:r>
            <a:r>
              <a:rPr lang="cs-CZ" altLang="cs-CZ" baseline="0" dirty="0">
                <a:latin typeface="Arial" panose="020B0604020202020204" pitchFamily="34" charset="0"/>
                <a:cs typeface="Arial" panose="020B0604020202020204" pitchFamily="34" charset="0"/>
              </a:rPr>
              <a:t>, </a:t>
            </a:r>
            <a:r>
              <a:rPr lang="cs-CZ" altLang="cs-CZ" baseline="0" dirty="0" err="1">
                <a:latin typeface="Arial" panose="020B0604020202020204" pitchFamily="34" charset="0"/>
                <a:cs typeface="Arial" panose="020B0604020202020204" pitchFamily="34" charset="0"/>
              </a:rPr>
              <a:t>darwinian</a:t>
            </a:r>
            <a:r>
              <a:rPr lang="cs-CZ" altLang="cs-CZ" baseline="0" dirty="0">
                <a:latin typeface="Arial" panose="020B0604020202020204" pitchFamily="34" charset="0"/>
                <a:cs typeface="Arial" panose="020B0604020202020204" pitchFamily="34" charset="0"/>
              </a:rPr>
              <a:t> </a:t>
            </a:r>
            <a:r>
              <a:rPr lang="cs-CZ" altLang="cs-CZ" baseline="0" dirty="0" err="1">
                <a:latin typeface="Arial" panose="020B0604020202020204" pitchFamily="34" charset="0"/>
                <a:cs typeface="Arial" panose="020B0604020202020204" pitchFamily="34" charset="0"/>
              </a:rPr>
              <a:t>anthropology</a:t>
            </a:r>
            <a:r>
              <a:rPr lang="cs-CZ" altLang="cs-CZ" baseline="0" dirty="0">
                <a:latin typeface="Arial" panose="020B0604020202020204" pitchFamily="34" charset="0"/>
                <a:cs typeface="Arial" panose="020B0604020202020204" pitchFamily="34" charset="0"/>
              </a:rPr>
              <a:t> </a:t>
            </a:r>
          </a:p>
          <a:p>
            <a:pPr eaLnBrk="1" hangingPunct="1">
              <a:lnSpc>
                <a:spcPct val="80000"/>
              </a:lnSpc>
            </a:pPr>
            <a:r>
              <a:rPr lang="cs-CZ" altLang="cs-CZ" baseline="0" dirty="0">
                <a:latin typeface="Arial" panose="020B0604020202020204" pitchFamily="34" charset="0"/>
                <a:cs typeface="Arial" panose="020B0604020202020204" pitchFamily="34" charset="0"/>
              </a:rPr>
              <a:t>EP = </a:t>
            </a:r>
            <a:r>
              <a:rPr lang="cs-CZ" altLang="cs-CZ" baseline="0" dirty="0" err="1">
                <a:latin typeface="Arial" panose="020B0604020202020204" pitchFamily="34" charset="0"/>
                <a:cs typeface="Arial" panose="020B0604020202020204" pitchFamily="34" charset="0"/>
              </a:rPr>
              <a:t>darwinian</a:t>
            </a:r>
            <a:r>
              <a:rPr lang="cs-CZ" altLang="cs-CZ" baseline="0" dirty="0">
                <a:latin typeface="Arial" panose="020B0604020202020204" pitchFamily="34" charset="0"/>
                <a:cs typeface="Arial" panose="020B0604020202020204" pitchFamily="34" charset="0"/>
              </a:rPr>
              <a:t> (</a:t>
            </a:r>
            <a:r>
              <a:rPr lang="cs-CZ" altLang="cs-CZ" baseline="0" dirty="0" err="1">
                <a:latin typeface="Arial" panose="020B0604020202020204" pitchFamily="34" charset="0"/>
                <a:cs typeface="Arial" panose="020B0604020202020204" pitchFamily="34" charset="0"/>
              </a:rPr>
              <a:t>experimental</a:t>
            </a:r>
            <a:r>
              <a:rPr lang="cs-CZ" altLang="cs-CZ" baseline="0" dirty="0">
                <a:latin typeface="Arial" panose="020B0604020202020204" pitchFamily="34" charset="0"/>
                <a:cs typeface="Arial" panose="020B0604020202020204" pitchFamily="34" charset="0"/>
              </a:rPr>
              <a:t>) psychology</a:t>
            </a:r>
          </a:p>
          <a:p>
            <a:pPr eaLnBrk="1" hangingPunct="1">
              <a:lnSpc>
                <a:spcPct val="80000"/>
              </a:lnSpc>
            </a:pPr>
            <a:endParaRPr lang="cs-CZ" altLang="cs-CZ" baseline="0" dirty="0">
              <a:latin typeface="Arial" panose="020B0604020202020204" pitchFamily="34" charset="0"/>
              <a:cs typeface="Arial" panose="020B0604020202020204" pitchFamily="34" charset="0"/>
            </a:endParaRPr>
          </a:p>
          <a:p>
            <a:r>
              <a:rPr lang="en-US" sz="1200" b="0" i="0" u="none" strike="noStrike" kern="1200" baseline="0" dirty="0">
                <a:solidFill>
                  <a:schemeClr val="tx1"/>
                </a:solidFill>
                <a:latin typeface="+mn-lt"/>
                <a:ea typeface="+mn-ea"/>
                <a:cs typeface="+mn-cs"/>
              </a:rPr>
              <a:t>Human </a:t>
            </a:r>
            <a:r>
              <a:rPr lang="en-US" sz="1200" b="0" i="0" u="none" strike="noStrike" kern="1200" baseline="0" dirty="0" err="1">
                <a:solidFill>
                  <a:schemeClr val="tx1"/>
                </a:solidFill>
                <a:latin typeface="+mn-lt"/>
                <a:ea typeface="+mn-ea"/>
                <a:cs typeface="+mn-cs"/>
              </a:rPr>
              <a:t>behavioural</a:t>
            </a:r>
            <a:r>
              <a:rPr lang="en-US" sz="1200" b="0" i="0" u="none" strike="noStrike" kern="1200" baseline="0" dirty="0">
                <a:solidFill>
                  <a:schemeClr val="tx1"/>
                </a:solidFill>
                <a:latin typeface="+mn-lt"/>
                <a:ea typeface="+mn-ea"/>
                <a:cs typeface="+mn-cs"/>
              </a:rPr>
              <a:t> ecologists aim to</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apply the principles of </a:t>
            </a:r>
            <a:r>
              <a:rPr lang="en-US" sz="1200" b="0" i="0" u="none" strike="noStrike" kern="1200" baseline="0" dirty="0" err="1">
                <a:solidFill>
                  <a:schemeClr val="tx1"/>
                </a:solidFill>
                <a:latin typeface="+mn-lt"/>
                <a:ea typeface="+mn-ea"/>
                <a:cs typeface="+mn-cs"/>
              </a:rPr>
              <a:t>behavioural</a:t>
            </a:r>
            <a:r>
              <a:rPr lang="en-US" sz="1200" b="0" i="0" u="none" strike="noStrike" kern="1200" baseline="0" dirty="0">
                <a:solidFill>
                  <a:schemeClr val="tx1"/>
                </a:solidFill>
                <a:latin typeface="+mn-lt"/>
                <a:ea typeface="+mn-ea"/>
                <a:cs typeface="+mn-cs"/>
              </a:rPr>
              <a:t> ecology to humans</a:t>
            </a:r>
            <a:r>
              <a:rPr lang="en-US" sz="1200" b="1" i="0" u="none" strike="noStrike" kern="1200" baseline="0" dirty="0">
                <a:solidFill>
                  <a:schemeClr val="tx1"/>
                </a:solidFill>
                <a:latin typeface="+mn-lt"/>
                <a:ea typeface="+mn-ea"/>
                <a:cs typeface="+mn-cs"/>
              </a:rPr>
              <a:t>. Their main goal is to explain the diversity of human </a:t>
            </a:r>
            <a:r>
              <a:rPr lang="en-US" sz="1200" b="1" i="0" u="none" strike="noStrike" kern="1200" baseline="0" dirty="0" err="1">
                <a:solidFill>
                  <a:schemeClr val="tx1"/>
                </a:solidFill>
                <a:latin typeface="+mn-lt"/>
                <a:ea typeface="+mn-ea"/>
                <a:cs typeface="+mn-cs"/>
              </a:rPr>
              <a:t>behaviours</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in terms of their biological function, that is whether and how they are adaptive in the context</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of the local environment.</a:t>
            </a:r>
            <a:r>
              <a:rPr lang="en-US" sz="1200" b="0" i="0" u="none" strike="noStrike" kern="1200" baseline="0" dirty="0">
                <a:solidFill>
                  <a:schemeClr val="tx1"/>
                </a:solidFill>
                <a:latin typeface="+mn-lt"/>
                <a:ea typeface="+mn-ea"/>
                <a:cs typeface="+mn-cs"/>
              </a:rPr>
              <a:t> </a:t>
            </a:r>
            <a:r>
              <a:rPr lang="cs-CZ" sz="1200" b="0" i="0" u="none" strike="noStrike" kern="1200" baseline="0" dirty="0">
                <a:solidFill>
                  <a:schemeClr val="tx1"/>
                </a:solidFill>
                <a:latin typeface="+mn-lt"/>
                <a:ea typeface="+mn-ea"/>
                <a:cs typeface="+mn-cs"/>
              </a:rPr>
              <a:t>(T</a:t>
            </a:r>
            <a:r>
              <a:rPr lang="en-US" sz="1200" b="0" i="0" u="none" strike="noStrike" kern="1200" baseline="0" dirty="0">
                <a:solidFill>
                  <a:schemeClr val="tx1"/>
                </a:solidFill>
                <a:latin typeface="+mn-lt"/>
                <a:ea typeface="+mn-ea"/>
                <a:cs typeface="+mn-cs"/>
              </a:rPr>
              <a:t>his does not mean that </a:t>
            </a:r>
            <a:r>
              <a:rPr lang="en-US" sz="1200" b="0" i="0" u="none" strike="noStrike" kern="1200" baseline="0" dirty="0" err="1">
                <a:solidFill>
                  <a:schemeClr val="tx1"/>
                </a:solidFill>
                <a:latin typeface="+mn-lt"/>
                <a:ea typeface="+mn-ea"/>
                <a:cs typeface="+mn-cs"/>
              </a:rPr>
              <a:t>behavioural</a:t>
            </a:r>
            <a:r>
              <a:rPr lang="en-US" sz="1200" b="0" i="0" u="none" strike="noStrike" kern="1200" baseline="0" dirty="0">
                <a:solidFill>
                  <a:schemeClr val="tx1"/>
                </a:solidFill>
                <a:latin typeface="+mn-lt"/>
                <a:ea typeface="+mn-ea"/>
                <a:cs typeface="+mn-cs"/>
              </a:rPr>
              <a:t> ecologists maintain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that all </a:t>
            </a:r>
            <a:r>
              <a:rPr lang="en-US" sz="1200" b="0" i="0" u="none" strike="noStrike" kern="1200" baseline="0" dirty="0" err="1">
                <a:solidFill>
                  <a:schemeClr val="tx1"/>
                </a:solidFill>
                <a:latin typeface="+mn-lt"/>
                <a:ea typeface="+mn-ea"/>
                <a:cs typeface="+mn-cs"/>
              </a:rPr>
              <a:t>behaviours</a:t>
            </a:r>
            <a:r>
              <a:rPr lang="en-US" sz="1200" b="0" i="0" u="none" strike="noStrike" kern="1200" baseline="0" dirty="0">
                <a:solidFill>
                  <a:schemeClr val="tx1"/>
                </a:solidFill>
                <a:latin typeface="+mn-lt"/>
                <a:ea typeface="+mn-ea"/>
                <a:cs typeface="+mn-cs"/>
              </a:rPr>
              <a:t> are adaptive: some might be maladaptive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others might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be neutral with respect to fitness</a:t>
            </a:r>
            <a:r>
              <a:rPr lang="cs-CZ" sz="1200" b="0" i="0" u="none" strike="noStrike" kern="1200" baseline="0" dirty="0">
                <a:solidFill>
                  <a:schemeClr val="tx1"/>
                </a:solidFill>
                <a:latin typeface="+mn-lt"/>
                <a:ea typeface="+mn-ea"/>
                <a:cs typeface="+mn-cs"/>
              </a:rPr>
              <a:t>.)</a:t>
            </a:r>
            <a:endParaRPr lang="cs-CZ" altLang="cs-CZ" baseline="0" dirty="0">
              <a:latin typeface="Arial" panose="020B0604020202020204" pitchFamily="34" charset="0"/>
              <a:cs typeface="Arial" panose="020B0604020202020204" pitchFamily="34" charset="0"/>
            </a:endParaRPr>
          </a:p>
          <a:p>
            <a:pPr eaLnBrk="1" hangingPunct="1">
              <a:lnSpc>
                <a:spcPct val="80000"/>
              </a:lnSpc>
            </a:pPr>
            <a:endParaRPr lang="cs-CZ" altLang="cs-CZ" dirty="0">
              <a:latin typeface="Arial" panose="020B0604020202020204" pitchFamily="34" charset="0"/>
              <a:cs typeface="Arial" panose="020B0604020202020204" pitchFamily="34" charset="0"/>
            </a:endParaRPr>
          </a:p>
          <a:p>
            <a:r>
              <a:rPr lang="en-US" sz="1200" b="0" i="0" u="none" strike="noStrike" kern="1200" baseline="0" dirty="0" err="1">
                <a:solidFill>
                  <a:schemeClr val="tx1"/>
                </a:solidFill>
                <a:latin typeface="+mn-lt"/>
                <a:ea typeface="+mn-ea"/>
                <a:cs typeface="+mn-cs"/>
              </a:rPr>
              <a:t>Behavioural</a:t>
            </a:r>
            <a:r>
              <a:rPr lang="en-US" sz="1200" b="0" i="0" u="none" strike="noStrike" kern="1200" baseline="0" dirty="0">
                <a:solidFill>
                  <a:schemeClr val="tx1"/>
                </a:solidFill>
                <a:latin typeface="+mn-lt"/>
                <a:ea typeface="+mn-ea"/>
                <a:cs typeface="+mn-cs"/>
              </a:rPr>
              <a:t> ecologists study how human </a:t>
            </a:r>
            <a:r>
              <a:rPr lang="en-US" sz="1200" b="0" i="0" u="none" strike="noStrike" kern="1200" baseline="0" dirty="0" err="1">
                <a:solidFill>
                  <a:schemeClr val="tx1"/>
                </a:solidFill>
                <a:latin typeface="+mn-lt"/>
                <a:ea typeface="+mn-ea"/>
                <a:cs typeface="+mn-cs"/>
              </a:rPr>
              <a:t>behaviour</a:t>
            </a:r>
            <a:r>
              <a:rPr lang="en-US" sz="1200" b="0" i="0" u="none" strike="noStrike" kern="1200" baseline="0" dirty="0">
                <a:solidFill>
                  <a:schemeClr val="tx1"/>
                </a:solidFill>
                <a:latin typeface="+mn-lt"/>
                <a:ea typeface="+mn-ea"/>
                <a:cs typeface="+mn-cs"/>
              </a:rPr>
              <a:t> adapts to ecological and social conditions.</a:t>
            </a:r>
            <a:r>
              <a:rPr lang="cs-CZ" sz="1200" b="0" i="0" u="none" strike="noStrike" kern="1200" baseline="0" dirty="0">
                <a:solidFill>
                  <a:schemeClr val="tx1"/>
                </a:solidFill>
                <a:latin typeface="+mn-lt"/>
                <a:ea typeface="+mn-ea"/>
                <a:cs typeface="+mn-cs"/>
              </a:rPr>
              <a:t> </a:t>
            </a:r>
            <a:r>
              <a:rPr lang="cs-CZ" sz="1200" b="1" i="0" u="none" strike="noStrike" kern="1200" baseline="0" dirty="0" err="1">
                <a:solidFill>
                  <a:schemeClr val="tx1"/>
                </a:solidFill>
                <a:latin typeface="+mn-lt"/>
                <a:ea typeface="+mn-ea"/>
                <a:cs typeface="+mn-cs"/>
              </a:rPr>
              <a:t>While</a:t>
            </a:r>
            <a:r>
              <a:rPr lang="cs-CZ" sz="1200" b="1" i="0" u="none" strike="noStrike" kern="1200" baseline="0" dirty="0">
                <a:solidFill>
                  <a:schemeClr val="tx1"/>
                </a:solidFill>
                <a:latin typeface="+mn-lt"/>
                <a:ea typeface="+mn-ea"/>
                <a:cs typeface="+mn-cs"/>
              </a:rPr>
              <a:t> </a:t>
            </a:r>
            <a:r>
              <a:rPr lang="cs-CZ" sz="1200" b="1" i="0" u="none" strike="noStrike" kern="1200" baseline="0" dirty="0" err="1">
                <a:solidFill>
                  <a:schemeClr val="tx1"/>
                </a:solidFill>
                <a:latin typeface="+mn-lt"/>
                <a:ea typeface="+mn-ea"/>
                <a:cs typeface="+mn-cs"/>
              </a:rPr>
              <a:t>they</a:t>
            </a:r>
            <a:r>
              <a:rPr lang="cs-CZ" sz="1200" b="1" i="0" u="none" strike="noStrike" kern="1200" baseline="0" dirty="0">
                <a:solidFill>
                  <a:schemeClr val="tx1"/>
                </a:solidFill>
                <a:latin typeface="+mn-lt"/>
                <a:ea typeface="+mn-ea"/>
                <a:cs typeface="+mn-cs"/>
              </a:rPr>
              <a:t> (</a:t>
            </a:r>
            <a:r>
              <a:rPr lang="cs-CZ" sz="1200" b="1" i="0" u="none" strike="noStrike" kern="1200" baseline="0" dirty="0" err="1">
                <a:solidFill>
                  <a:schemeClr val="tx1"/>
                </a:solidFill>
                <a:latin typeface="+mn-lt"/>
                <a:ea typeface="+mn-ea"/>
                <a:cs typeface="+mn-cs"/>
              </a:rPr>
              <a:t>tend</a:t>
            </a:r>
            <a:r>
              <a:rPr lang="cs-CZ" sz="1200" b="1" i="0" u="none" strike="noStrike" kern="1200" baseline="0" dirty="0">
                <a:solidFill>
                  <a:schemeClr val="tx1"/>
                </a:solidFill>
                <a:latin typeface="+mn-lt"/>
                <a:ea typeface="+mn-ea"/>
                <a:cs typeface="+mn-cs"/>
              </a:rPr>
              <a:t> to) </a:t>
            </a:r>
            <a:r>
              <a:rPr lang="en-US" sz="1200" b="1" i="0" u="none" strike="noStrike" kern="1200" baseline="0" dirty="0">
                <a:solidFill>
                  <a:schemeClr val="tx1"/>
                </a:solidFill>
                <a:latin typeface="+mn-lt"/>
                <a:ea typeface="+mn-ea"/>
                <a:cs typeface="+mn-cs"/>
              </a:rPr>
              <a:t>assume that </a:t>
            </a:r>
            <a:r>
              <a:rPr lang="en-US" sz="1200" b="1" i="0" u="none" strike="noStrike" kern="1200" baseline="0" dirty="0" err="1">
                <a:solidFill>
                  <a:schemeClr val="tx1"/>
                </a:solidFill>
                <a:latin typeface="+mn-lt"/>
                <a:ea typeface="+mn-ea"/>
                <a:cs typeface="+mn-cs"/>
              </a:rPr>
              <a:t>behaviour</a:t>
            </a:r>
            <a:r>
              <a:rPr lang="en-US" sz="1200" b="1" i="0" u="none" strike="noStrike" kern="1200" baseline="0" dirty="0">
                <a:solidFill>
                  <a:schemeClr val="tx1"/>
                </a:solidFill>
                <a:latin typeface="+mn-lt"/>
                <a:ea typeface="+mn-ea"/>
                <a:cs typeface="+mn-cs"/>
              </a:rPr>
              <a:t> has evolved to maximize inclusive fitness, they remain</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largely agnostic about the proximate mechanisms responsible for the </a:t>
            </a:r>
            <a:r>
              <a:rPr lang="en-US" sz="1200" b="1" i="0" u="none" strike="noStrike" kern="1200" baseline="0" dirty="0" err="1">
                <a:solidFill>
                  <a:schemeClr val="tx1"/>
                </a:solidFill>
                <a:latin typeface="+mn-lt"/>
                <a:ea typeface="+mn-ea"/>
                <a:cs typeface="+mn-cs"/>
              </a:rPr>
              <a:t>behaviour</a:t>
            </a:r>
            <a:r>
              <a:rPr lang="en-US" sz="1200" b="0" i="0" u="none" strike="noStrike" kern="1200" baseline="0" dirty="0">
                <a:solidFill>
                  <a:schemeClr val="tx1"/>
                </a:solidFill>
                <a:latin typeface="+mn-lt"/>
                <a:ea typeface="+mn-ea"/>
                <a:cs typeface="+mn-cs"/>
              </a:rPr>
              <a:t>, including how</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trait is inherited as well as its cognitive and psychological underpinnings</a:t>
            </a:r>
            <a:r>
              <a:rPr lang="cs-CZ" sz="1200" b="0" i="0" u="none" strike="noStrike" kern="1200" baseline="0" dirty="0">
                <a:solidFill>
                  <a:schemeClr val="tx1"/>
                </a:solidFill>
                <a:latin typeface="+mn-lt"/>
                <a:ea typeface="+mn-ea"/>
                <a:cs typeface="+mn-cs"/>
              </a:rPr>
              <a:t>.</a:t>
            </a:r>
            <a:endParaRPr lang="cs-CZ" altLang="cs-CZ" dirty="0">
              <a:latin typeface="Arial" panose="020B0604020202020204" pitchFamily="34" charset="0"/>
              <a:cs typeface="Arial" panose="020B0604020202020204" pitchFamily="34" charset="0"/>
            </a:endParaRPr>
          </a:p>
        </p:txBody>
      </p:sp>
      <p:sp>
        <p:nvSpPr>
          <p:cNvPr id="7173" name="Zástupný symbol pro číslo snímku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E4853A4A-9AA3-44DC-AEAF-03FFB8A97B55}" type="slidenum">
              <a:rPr lang="cs-CZ" altLang="cs-CZ">
                <a:latin typeface="Arial" panose="020B0604020202020204" pitchFamily="34" charset="0"/>
                <a:cs typeface="Arial" panose="020B0604020202020204" pitchFamily="34" charset="0"/>
              </a:rPr>
              <a:pPr algn="r" eaLnBrk="1" hangingPunct="1">
                <a:spcBef>
                  <a:spcPct val="0"/>
                </a:spcBef>
              </a:pPr>
              <a:t>33</a:t>
            </a:fld>
            <a:endParaRPr lang="cs-CZ" altLang="cs-CZ">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1821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EP</a:t>
            </a:r>
            <a:r>
              <a:rPr lang="cs-CZ" baseline="0" dirty="0"/>
              <a:t> </a:t>
            </a:r>
            <a:r>
              <a:rPr lang="cs-CZ" baseline="0" dirty="0" err="1"/>
              <a:t>works</a:t>
            </a:r>
            <a:r>
              <a:rPr lang="cs-CZ" baseline="0" dirty="0"/>
              <a:t> to </a:t>
            </a:r>
            <a:r>
              <a:rPr lang="cs-CZ" baseline="0" dirty="0" err="1"/>
              <a:t>kind</a:t>
            </a:r>
            <a:r>
              <a:rPr lang="cs-CZ" baseline="0" dirty="0"/>
              <a:t> </a:t>
            </a:r>
            <a:r>
              <a:rPr lang="cs-CZ" baseline="0" dirty="0" err="1"/>
              <a:t>moderate</a:t>
            </a:r>
            <a:r>
              <a:rPr lang="cs-CZ" baseline="0" dirty="0"/>
              <a:t> </a:t>
            </a:r>
            <a:r>
              <a:rPr lang="cs-CZ" baseline="0" dirty="0" err="1"/>
              <a:t>the</a:t>
            </a:r>
            <a:r>
              <a:rPr lang="cs-CZ" baseline="0" dirty="0"/>
              <a:t> </a:t>
            </a:r>
            <a:r>
              <a:rPr lang="cs-CZ" baseline="0" dirty="0" err="1"/>
              <a:t>underlying</a:t>
            </a:r>
            <a:r>
              <a:rPr lang="cs-CZ" baseline="0" dirty="0"/>
              <a:t> </a:t>
            </a:r>
            <a:r>
              <a:rPr lang="cs-CZ" baseline="0" dirty="0" err="1"/>
              <a:t>assumption</a:t>
            </a:r>
            <a:r>
              <a:rPr lang="cs-CZ" baseline="0" dirty="0"/>
              <a:t> </a:t>
            </a:r>
            <a:r>
              <a:rPr lang="cs-CZ" baseline="0" dirty="0" err="1"/>
              <a:t>of</a:t>
            </a:r>
            <a:r>
              <a:rPr lang="cs-CZ" baseline="0" dirty="0"/>
              <a:t> HBE: </a:t>
            </a:r>
            <a:r>
              <a:rPr lang="cs-CZ" baseline="0" dirty="0" err="1"/>
              <a:t>We</a:t>
            </a:r>
            <a:r>
              <a:rPr lang="cs-CZ" baseline="0" dirty="0"/>
              <a:t> </a:t>
            </a:r>
            <a:r>
              <a:rPr lang="cs-CZ" baseline="0" dirty="0" err="1"/>
              <a:t>shouldn</a:t>
            </a:r>
            <a:r>
              <a:rPr lang="en-US" baseline="0" dirty="0"/>
              <a:t>’</a:t>
            </a:r>
            <a:r>
              <a:rPr lang="cs-CZ" baseline="0" dirty="0"/>
              <a:t>t </a:t>
            </a:r>
            <a:r>
              <a:rPr lang="cs-CZ" baseline="0" dirty="0" err="1"/>
              <a:t>expect</a:t>
            </a:r>
            <a:r>
              <a:rPr lang="cs-CZ" baseline="0" dirty="0"/>
              <a:t> </a:t>
            </a:r>
            <a:r>
              <a:rPr lang="cs-CZ" baseline="0" dirty="0" err="1"/>
              <a:t>human</a:t>
            </a:r>
            <a:r>
              <a:rPr lang="cs-CZ" baseline="0" dirty="0"/>
              <a:t> </a:t>
            </a:r>
            <a:r>
              <a:rPr lang="cs-CZ" baseline="0" dirty="0" err="1"/>
              <a:t>behavior</a:t>
            </a:r>
            <a:r>
              <a:rPr lang="cs-CZ" baseline="0" dirty="0"/>
              <a:t> to </a:t>
            </a:r>
            <a:r>
              <a:rPr lang="cs-CZ" baseline="0" dirty="0" err="1"/>
              <a:t>be</a:t>
            </a:r>
            <a:r>
              <a:rPr lang="cs-CZ" baseline="0" dirty="0"/>
              <a:t> </a:t>
            </a:r>
            <a:r>
              <a:rPr lang="cs-CZ" baseline="0" dirty="0" err="1"/>
              <a:t>adaptive</a:t>
            </a:r>
            <a:r>
              <a:rPr lang="cs-CZ" baseline="0" dirty="0"/>
              <a:t>.</a:t>
            </a:r>
          </a:p>
          <a:p>
            <a:endParaRPr lang="cs-CZ" baseline="0" dirty="0"/>
          </a:p>
          <a:p>
            <a:r>
              <a:rPr lang="cs-CZ" baseline="0" dirty="0"/>
              <a:t>EP </a:t>
            </a:r>
            <a:r>
              <a:rPr lang="cs-CZ" baseline="0" dirty="0" err="1"/>
              <a:t>is</a:t>
            </a:r>
            <a:r>
              <a:rPr lang="cs-CZ" baseline="0" dirty="0"/>
              <a:t> not </a:t>
            </a:r>
            <a:r>
              <a:rPr lang="cs-CZ" baseline="0" dirty="0" err="1"/>
              <a:t>interested</a:t>
            </a:r>
            <a:r>
              <a:rPr lang="cs-CZ" baseline="0" dirty="0"/>
              <a:t> in </a:t>
            </a:r>
            <a:r>
              <a:rPr lang="cs-CZ" baseline="0" dirty="0" err="1"/>
              <a:t>behavioral</a:t>
            </a:r>
            <a:r>
              <a:rPr lang="cs-CZ" baseline="0" dirty="0"/>
              <a:t> diversity!</a:t>
            </a:r>
          </a:p>
          <a:p>
            <a:endParaRPr lang="cs-CZ" baseline="0" dirty="0"/>
          </a:p>
          <a:p>
            <a:r>
              <a:rPr lang="cs-CZ" sz="1200" b="1" kern="1200" dirty="0">
                <a:solidFill>
                  <a:schemeClr val="tx1"/>
                </a:solidFill>
                <a:effectLst/>
                <a:latin typeface="+mn-lt"/>
                <a:ea typeface="+mn-ea"/>
                <a:cs typeface="+mn-cs"/>
              </a:rPr>
              <a:t>H</a:t>
            </a:r>
            <a:r>
              <a:rPr lang="en-US" sz="1200" b="1" kern="1200" dirty="0" err="1">
                <a:solidFill>
                  <a:schemeClr val="tx1"/>
                </a:solidFill>
                <a:effectLst/>
                <a:latin typeface="+mn-lt"/>
                <a:ea typeface="+mn-ea"/>
                <a:cs typeface="+mn-cs"/>
              </a:rPr>
              <a:t>uman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behavioural</a:t>
            </a:r>
            <a:r>
              <a:rPr lang="en-US" sz="1200" b="1" kern="1200" dirty="0">
                <a:solidFill>
                  <a:schemeClr val="tx1"/>
                </a:solidFill>
                <a:effectLst/>
                <a:latin typeface="+mn-lt"/>
                <a:ea typeface="+mn-ea"/>
                <a:cs typeface="+mn-cs"/>
              </a:rPr>
              <a:t> ecology</a:t>
            </a:r>
            <a:r>
              <a:rPr lang="en-US" sz="1200" kern="1200" dirty="0">
                <a:solidFill>
                  <a:schemeClr val="tx1"/>
                </a:solidFill>
                <a:effectLst/>
                <a:latin typeface="+mn-lt"/>
                <a:ea typeface="+mn-ea"/>
                <a:cs typeface="+mn-cs"/>
              </a:rPr>
              <a:t>, focuses on biological fitness and whether a given </a:t>
            </a: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is </a:t>
            </a:r>
            <a:r>
              <a:rPr lang="en-US" sz="1200" kern="1200" dirty="0" err="1">
                <a:solidFill>
                  <a:schemeClr val="tx1"/>
                </a:solidFill>
                <a:effectLst/>
                <a:latin typeface="+mn-lt"/>
                <a:ea typeface="+mn-ea"/>
                <a:cs typeface="+mn-cs"/>
              </a:rPr>
              <a:t>adaptative</a:t>
            </a:r>
            <a:r>
              <a:rPr lang="en-US" sz="1200" kern="1200" dirty="0">
                <a:solidFill>
                  <a:schemeClr val="tx1"/>
                </a:solidFill>
                <a:effectLst/>
                <a:latin typeface="+mn-lt"/>
                <a:ea typeface="+mn-ea"/>
                <a:cs typeface="+mn-cs"/>
              </a:rPr>
              <a:t> in its ecological context. </a:t>
            </a:r>
            <a:r>
              <a:rPr lang="cs-CZ" sz="1200" b="1" kern="1200" dirty="0">
                <a:solidFill>
                  <a:schemeClr val="tx1"/>
                </a:solidFill>
                <a:effectLst/>
                <a:latin typeface="+mn-lt"/>
                <a:ea typeface="+mn-ea"/>
                <a:cs typeface="+mn-cs"/>
              </a:rPr>
              <a:t>E</a:t>
            </a:r>
            <a:r>
              <a:rPr lang="en-US" sz="1200" b="1" kern="1200" dirty="0" err="1">
                <a:solidFill>
                  <a:schemeClr val="tx1"/>
                </a:solidFill>
                <a:effectLst/>
                <a:latin typeface="+mn-lt"/>
                <a:ea typeface="+mn-ea"/>
                <a:cs typeface="+mn-cs"/>
              </a:rPr>
              <a:t>volutionary</a:t>
            </a:r>
            <a:r>
              <a:rPr lang="en-US" sz="1200" b="1" kern="1200" dirty="0">
                <a:solidFill>
                  <a:schemeClr val="tx1"/>
                </a:solidFill>
                <a:effectLst/>
                <a:latin typeface="+mn-lt"/>
                <a:ea typeface="+mn-ea"/>
                <a:cs typeface="+mn-cs"/>
              </a:rPr>
              <a:t> psychology</a:t>
            </a:r>
            <a:r>
              <a:rPr lang="en-US" sz="1200" kern="1200" dirty="0">
                <a:solidFill>
                  <a:schemeClr val="tx1"/>
                </a:solidFill>
                <a:effectLst/>
                <a:latin typeface="+mn-lt"/>
                <a:ea typeface="+mn-ea"/>
                <a:cs typeface="+mn-cs"/>
              </a:rPr>
              <a:t>, focuses on universal cognitive adaptations supposed to have a genetic basis. Its proponents tend not to investigate why culture </a:t>
            </a:r>
            <a:r>
              <a:rPr lang="cs-CZ" sz="1200" kern="1200" dirty="0">
                <a:solidFill>
                  <a:schemeClr val="tx1"/>
                </a:solidFill>
                <a:effectLst/>
                <a:latin typeface="+mn-lt"/>
                <a:ea typeface="+mn-ea"/>
                <a:cs typeface="+mn-cs"/>
              </a:rPr>
              <a:t>(</a:t>
            </a:r>
            <a:r>
              <a:rPr lang="cs-CZ" sz="1200" kern="1200" dirty="0" err="1">
                <a:solidFill>
                  <a:schemeClr val="tx1"/>
                </a:solidFill>
                <a:effectLst/>
                <a:latin typeface="+mn-lt"/>
                <a:ea typeface="+mn-ea"/>
                <a:cs typeface="+mn-cs"/>
              </a:rPr>
              <a:t>behavior</a:t>
            </a:r>
            <a:r>
              <a:rPr lang="cs-CZ" sz="1200" kern="1200" dirty="0">
                <a:solidFill>
                  <a:schemeClr val="tx1"/>
                </a:solidFill>
                <a:effectLst/>
                <a:latin typeface="+mn-lt"/>
                <a:ea typeface="+mn-ea"/>
                <a:cs typeface="+mn-cs"/>
              </a:rPr>
              <a:t>)</a:t>
            </a:r>
            <a:r>
              <a:rPr lang="cs-CZ"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varies between</a:t>
            </a:r>
            <a:r>
              <a:rPr lang="cs-CZ" sz="1200" kern="1200" dirty="0">
                <a:solidFill>
                  <a:schemeClr val="tx1"/>
                </a:solidFill>
                <a:effectLst/>
                <a:latin typeface="+mn-lt"/>
                <a:ea typeface="+mn-ea"/>
                <a:cs typeface="+mn-cs"/>
              </a:rPr>
              <a:t> </a:t>
            </a:r>
            <a:r>
              <a:rPr lang="cs-CZ" sz="1200" kern="1200" dirty="0" err="1">
                <a:solidFill>
                  <a:schemeClr val="tx1"/>
                </a:solidFill>
                <a:effectLst/>
                <a:latin typeface="+mn-lt"/>
                <a:ea typeface="+mn-ea"/>
                <a:cs typeface="+mn-cs"/>
              </a:rPr>
              <a:t>individuals</a:t>
            </a:r>
            <a:r>
              <a:rPr lang="cs-CZ" sz="1200" kern="1200" dirty="0">
                <a:solidFill>
                  <a:schemeClr val="tx1"/>
                </a:solidFill>
                <a:effectLst/>
                <a:latin typeface="+mn-lt"/>
                <a:ea typeface="+mn-ea"/>
                <a:cs typeface="+mn-cs"/>
              </a:rPr>
              <a:t> </a:t>
            </a:r>
            <a:r>
              <a:rPr lang="cs-CZ" sz="1200" kern="1200" dirty="0" err="1">
                <a:solidFill>
                  <a:schemeClr val="tx1"/>
                </a:solidFill>
                <a:effectLst/>
                <a:latin typeface="+mn-lt"/>
                <a:ea typeface="+mn-ea"/>
                <a:cs typeface="+mn-cs"/>
              </a:rPr>
              <a:t>or</a:t>
            </a:r>
            <a:r>
              <a:rPr lang="en-US" sz="1200" kern="1200" dirty="0">
                <a:solidFill>
                  <a:schemeClr val="tx1"/>
                </a:solidFill>
                <a:effectLst/>
                <a:latin typeface="+mn-lt"/>
                <a:ea typeface="+mn-ea"/>
                <a:cs typeface="+mn-cs"/>
              </a:rPr>
              <a:t> populations, focusing instead on species-specific cognitive mechanisms shared by all members of our species.</a:t>
            </a:r>
            <a:endParaRPr lang="cs-CZ" sz="1200"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ea typeface="+mn-ea"/>
                <a:cs typeface="+mn-cs"/>
              </a:rPr>
              <a:t>Evoluční</a:t>
            </a:r>
            <a:r>
              <a:rPr lang="cs-CZ" sz="1200" kern="1200" baseline="0" dirty="0">
                <a:solidFill>
                  <a:schemeClr val="tx1"/>
                </a:solidFill>
                <a:effectLst/>
                <a:latin typeface="+mn-lt"/>
                <a:ea typeface="+mn-ea"/>
                <a:cs typeface="+mn-cs"/>
              </a:rPr>
              <a:t> psychologové nejezdí do terénu. Když už do terénu jdou, tak tím terénem je kampus vysoké školy. Pochytají studenty a ty </a:t>
            </a:r>
            <a:r>
              <a:rPr lang="cs-CZ" sz="1200" kern="1200" baseline="0" dirty="0" err="1">
                <a:solidFill>
                  <a:schemeClr val="tx1"/>
                </a:solidFill>
                <a:effectLst/>
                <a:latin typeface="+mn-lt"/>
                <a:ea typeface="+mn-ea"/>
                <a:cs typeface="+mn-cs"/>
              </a:rPr>
              <a:t>zpokusujou</a:t>
            </a:r>
            <a:r>
              <a:rPr lang="cs-CZ" sz="1200" kern="1200" baseline="0" dirty="0">
                <a:solidFill>
                  <a:schemeClr val="tx1"/>
                </a:solidFill>
                <a:effectLst/>
                <a:latin typeface="+mn-lt"/>
                <a:ea typeface="+mn-ea"/>
                <a:cs typeface="+mn-cs"/>
              </a:rPr>
              <a:t>. A předpokládají, že VŠ studenti jsou normální lidi, což nejsou….</a:t>
            </a:r>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34</a:t>
            </a:fld>
            <a:endParaRPr lang="en-US"/>
          </a:p>
        </p:txBody>
      </p:sp>
    </p:spTree>
    <p:extLst>
      <p:ext uri="{BB962C8B-B14F-4D97-AF65-F5344CB8AC3E}">
        <p14:creationId xmlns:p14="http://schemas.microsoft.com/office/powerpoint/2010/main" val="3583879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spcBef>
                <a:spcPct val="0"/>
              </a:spcBef>
            </a:pPr>
            <a:r>
              <a:rPr lang="en-US" altLang="cs-CZ" sz="1200" dirty="0">
                <a:latin typeface="Arial" panose="020B0604020202020204" pitchFamily="34" charset="0"/>
                <a:cs typeface="Arial" panose="020B0604020202020204" pitchFamily="34" charset="0"/>
              </a:rPr>
              <a:t>But the EEA concept is </a:t>
            </a:r>
            <a:r>
              <a:rPr lang="cs-CZ" altLang="cs-CZ" sz="1200" dirty="0" err="1">
                <a:latin typeface="Arial" panose="020B0604020202020204" pitchFamily="34" charset="0"/>
                <a:cs typeface="Arial" panose="020B0604020202020204" pitchFamily="34" charset="0"/>
              </a:rPr>
              <a:t>generally</a:t>
            </a:r>
            <a:r>
              <a:rPr lang="cs-CZ" altLang="cs-CZ" sz="1200" dirty="0">
                <a:latin typeface="Arial" panose="020B0604020202020204" pitchFamily="34" charset="0"/>
                <a:cs typeface="Arial" panose="020B0604020202020204" pitchFamily="34" charset="0"/>
              </a:rPr>
              <a:t> </a:t>
            </a:r>
            <a:r>
              <a:rPr lang="en-US" altLang="cs-CZ" sz="1200" dirty="0">
                <a:latin typeface="Arial" panose="020B0604020202020204" pitchFamily="34" charset="0"/>
                <a:cs typeface="Arial" panose="020B0604020202020204" pitchFamily="34" charset="0"/>
              </a:rPr>
              <a:t>true </a:t>
            </a:r>
            <a:r>
              <a:rPr lang="cs-CZ" altLang="cs-CZ" sz="1200" dirty="0">
                <a:latin typeface="Arial" panose="020B0604020202020204" pitchFamily="34" charset="0"/>
                <a:cs typeface="Arial" panose="020B0604020202020204" pitchFamily="34" charset="0"/>
              </a:rPr>
              <a:t>but </a:t>
            </a:r>
            <a:r>
              <a:rPr lang="cs-CZ" altLang="cs-CZ" sz="1200" dirty="0" err="1">
                <a:latin typeface="Arial" panose="020B0604020202020204" pitchFamily="34" charset="0"/>
                <a:cs typeface="Arial" panose="020B0604020202020204" pitchFamily="34" charset="0"/>
              </a:rPr>
              <a:t>vague</a:t>
            </a:r>
            <a:r>
              <a:rPr lang="cs-CZ" altLang="cs-CZ" sz="1200" dirty="0">
                <a:latin typeface="Arial" panose="020B0604020202020204" pitchFamily="34" charset="0"/>
                <a:cs typeface="Arial" panose="020B0604020202020204" pitchFamily="34" charset="0"/>
              </a:rPr>
              <a:t> (</a:t>
            </a:r>
            <a:r>
              <a:rPr lang="en-US" altLang="cs-CZ" sz="1200" dirty="0">
                <a:latin typeface="Arial" panose="020B0604020202020204" pitchFamily="34" charset="0"/>
                <a:cs typeface="Arial" panose="020B0604020202020204" pitchFamily="34" charset="0"/>
              </a:rPr>
              <a:t>we don't know anything specific about it</a:t>
            </a:r>
            <a:r>
              <a:rPr lang="cs-CZ" altLang="cs-CZ" sz="1200" dirty="0">
                <a:latin typeface="Arial" panose="020B0604020202020204" pitchFamily="34" charset="0"/>
                <a:cs typeface="Arial" panose="020B0604020202020204" pitchFamily="34" charset="0"/>
              </a:rPr>
              <a:t>)</a:t>
            </a:r>
            <a:endParaRPr lang="en-US" altLang="cs-CZ" sz="1200" dirty="0">
              <a:latin typeface="Arial" panose="020B0604020202020204" pitchFamily="34" charset="0"/>
              <a:cs typeface="Arial" panose="020B0604020202020204" pitchFamily="34" charset="0"/>
            </a:endParaRPr>
          </a:p>
          <a:p>
            <a:pPr>
              <a:spcBef>
                <a:spcPct val="0"/>
              </a:spcBef>
            </a:pPr>
            <a:endParaRPr lang="cs-CZ" altLang="cs-CZ" sz="1200" dirty="0">
              <a:latin typeface="Arial" panose="020B0604020202020204" pitchFamily="34" charset="0"/>
              <a:cs typeface="Arial" panose="020B0604020202020204" pitchFamily="34" charset="0"/>
            </a:endParaRPr>
          </a:p>
          <a:p>
            <a:pPr>
              <a:spcBef>
                <a:spcPct val="0"/>
              </a:spcBef>
            </a:pPr>
            <a:r>
              <a:rPr lang="cs-CZ" altLang="cs-CZ" sz="1200" dirty="0">
                <a:latin typeface="Arial" panose="020B0604020202020204" pitchFamily="34" charset="0"/>
                <a:cs typeface="Arial" panose="020B0604020202020204" pitchFamily="34" charset="0"/>
              </a:rPr>
              <a:t>H</a:t>
            </a:r>
            <a:r>
              <a:rPr lang="en-US" altLang="cs-CZ" sz="1200" dirty="0" err="1">
                <a:latin typeface="Arial" panose="020B0604020202020204" pitchFamily="34" charset="0"/>
                <a:cs typeface="Arial" panose="020B0604020202020204" pitchFamily="34" charset="0"/>
              </a:rPr>
              <a:t>uman</a:t>
            </a:r>
            <a:r>
              <a:rPr lang="cs-CZ" altLang="cs-CZ" sz="1200" dirty="0">
                <a:latin typeface="Arial" panose="020B0604020202020204" pitchFamily="34" charset="0"/>
                <a:cs typeface="Arial" panose="020B0604020202020204" pitchFamily="34" charset="0"/>
              </a:rPr>
              <a:t>s are, in </a:t>
            </a:r>
            <a:r>
              <a:rPr lang="cs-CZ" altLang="cs-CZ" sz="1200" dirty="0" err="1">
                <a:latin typeface="Arial" panose="020B0604020202020204" pitchFamily="34" charset="0"/>
                <a:cs typeface="Arial" panose="020B0604020202020204" pitchFamily="34" charset="0"/>
              </a:rPr>
              <a:t>fact</a:t>
            </a:r>
            <a:r>
              <a:rPr lang="cs-CZ" altLang="cs-CZ" sz="1200" dirty="0">
                <a:latin typeface="Arial" panose="020B0604020202020204" pitchFamily="34" charset="0"/>
                <a:cs typeface="Arial" panose="020B0604020202020204" pitchFamily="34" charset="0"/>
              </a:rPr>
              <a:t>, </a:t>
            </a:r>
            <a:r>
              <a:rPr lang="cs-CZ" altLang="cs-CZ" sz="1200" dirty="0" err="1">
                <a:latin typeface="Arial" panose="020B0604020202020204" pitchFamily="34" charset="0"/>
                <a:cs typeface="Arial" panose="020B0604020202020204" pitchFamily="34" charset="0"/>
              </a:rPr>
              <a:t>adapted</a:t>
            </a:r>
            <a:r>
              <a:rPr lang="cs-CZ" altLang="cs-CZ" sz="1200" dirty="0">
                <a:latin typeface="Arial" panose="020B0604020202020204" pitchFamily="34" charset="0"/>
                <a:cs typeface="Arial" panose="020B0604020202020204" pitchFamily="34" charset="0"/>
              </a:rPr>
              <a:t> to a </a:t>
            </a:r>
            <a:r>
              <a:rPr lang="cs-CZ" altLang="cs-CZ" sz="1200" dirty="0" err="1">
                <a:latin typeface="Arial" panose="020B0604020202020204" pitchFamily="34" charset="0"/>
                <a:cs typeface="Arial" panose="020B0604020202020204" pitchFamily="34" charset="0"/>
              </a:rPr>
              <a:t>range</a:t>
            </a:r>
            <a:r>
              <a:rPr lang="cs-CZ" altLang="cs-CZ" sz="1200" dirty="0">
                <a:latin typeface="Arial" panose="020B0604020202020204" pitchFamily="34" charset="0"/>
                <a:cs typeface="Arial" panose="020B0604020202020204" pitchFamily="34" charset="0"/>
              </a:rPr>
              <a:t> </a:t>
            </a:r>
            <a:r>
              <a:rPr lang="cs-CZ" altLang="cs-CZ" sz="1200" dirty="0" err="1">
                <a:latin typeface="Arial" panose="020B0604020202020204" pitchFamily="34" charset="0"/>
                <a:cs typeface="Arial" panose="020B0604020202020204" pitchFamily="34" charset="0"/>
              </a:rPr>
              <a:t>of</a:t>
            </a:r>
            <a:r>
              <a:rPr lang="cs-CZ" altLang="cs-CZ" sz="1200" dirty="0">
                <a:latin typeface="Arial" panose="020B0604020202020204" pitchFamily="34" charset="0"/>
                <a:cs typeface="Arial" panose="020B0604020202020204" pitchFamily="34" charset="0"/>
              </a:rPr>
              <a:t> </a:t>
            </a:r>
            <a:r>
              <a:rPr lang="cs-CZ" altLang="cs-CZ" sz="1200" dirty="0" err="1">
                <a:latin typeface="Arial" panose="020B0604020202020204" pitchFamily="34" charset="0"/>
                <a:cs typeface="Arial" panose="020B0604020202020204" pitchFamily="34" charset="0"/>
              </a:rPr>
              <a:t>differrent</a:t>
            </a:r>
            <a:r>
              <a:rPr lang="cs-CZ" altLang="cs-CZ" sz="1200" dirty="0">
                <a:latin typeface="Arial" panose="020B0604020202020204" pitchFamily="34" charset="0"/>
                <a:cs typeface="Arial" panose="020B0604020202020204" pitchFamily="34" charset="0"/>
              </a:rPr>
              <a:t> </a:t>
            </a:r>
            <a:r>
              <a:rPr lang="cs-CZ" altLang="cs-CZ" sz="1200" dirty="0" err="1">
                <a:latin typeface="Arial" panose="020B0604020202020204" pitchFamily="34" charset="0"/>
                <a:cs typeface="Arial" panose="020B0604020202020204" pitchFamily="34" charset="0"/>
              </a:rPr>
              <a:t>environments</a:t>
            </a:r>
            <a:r>
              <a:rPr lang="cs-CZ" altLang="cs-CZ" sz="1200" dirty="0">
                <a:latin typeface="Arial" panose="020B0604020202020204" pitchFamily="34" charset="0"/>
                <a:cs typeface="Arial" panose="020B0604020202020204" pitchFamily="34" charset="0"/>
              </a:rPr>
              <a:t>!</a:t>
            </a:r>
          </a:p>
          <a:p>
            <a:pPr>
              <a:spcBef>
                <a:spcPct val="0"/>
              </a:spcBef>
            </a:pPr>
            <a:endParaRPr lang="cs-CZ" sz="1200" dirty="0">
              <a:latin typeface="Arial" panose="020B0604020202020204" pitchFamily="34" charset="0"/>
              <a:cs typeface="Arial" panose="020B0604020202020204" pitchFamily="34" charset="0"/>
            </a:endParaRPr>
          </a:p>
          <a:p>
            <a:pPr eaLnBrk="1" hangingPunct="1">
              <a:lnSpc>
                <a:spcPct val="80000"/>
              </a:lnSpc>
            </a:pPr>
            <a:r>
              <a:rPr lang="cs-CZ" altLang="cs-CZ" dirty="0">
                <a:latin typeface="Arial" panose="020B0604020202020204" pitchFamily="34" charset="0"/>
                <a:cs typeface="Arial" panose="020B0604020202020204" pitchFamily="34" charset="0"/>
              </a:rPr>
              <a:t>HBE se ptá: Je studované chování adaptivní? A EP se ptá: Je studované chování</a:t>
            </a:r>
            <a:r>
              <a:rPr lang="cs-CZ" altLang="cs-CZ" baseline="0" dirty="0">
                <a:latin typeface="Arial" panose="020B0604020202020204" pitchFamily="34" charset="0"/>
                <a:cs typeface="Arial" panose="020B0604020202020204" pitchFamily="34" charset="0"/>
              </a:rPr>
              <a:t> adaptace? A to je rozdíl!</a:t>
            </a:r>
            <a:endParaRPr lang="en-US" sz="1200" dirty="0">
              <a:latin typeface="Arial" panose="020B0604020202020204" pitchFamily="34" charset="0"/>
              <a:cs typeface="Arial" panose="020B0604020202020204" pitchFamily="34" charset="0"/>
            </a:endParaRPr>
          </a:p>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35</a:t>
            </a:fld>
            <a:endParaRPr lang="en-US"/>
          </a:p>
        </p:txBody>
      </p:sp>
    </p:spTree>
    <p:extLst>
      <p:ext uri="{BB962C8B-B14F-4D97-AF65-F5344CB8AC3E}">
        <p14:creationId xmlns:p14="http://schemas.microsoft.com/office/powerpoint/2010/main" val="3610582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a:solidFill>
                  <a:schemeClr val="tx1"/>
                </a:solidFill>
                <a:latin typeface="+mn-lt"/>
                <a:ea typeface="+mn-ea"/>
                <a:cs typeface="+mn-cs"/>
              </a:rPr>
              <a:t>T</a:t>
            </a:r>
            <a:r>
              <a:rPr lang="en-US" sz="1200" b="0" i="0" u="none" strike="noStrike" kern="1200" baseline="0" dirty="0">
                <a:solidFill>
                  <a:schemeClr val="tx1"/>
                </a:solidFill>
                <a:latin typeface="+mn-lt"/>
                <a:ea typeface="+mn-ea"/>
                <a:cs typeface="+mn-cs"/>
              </a:rPr>
              <a:t>he same term</a:t>
            </a:r>
            <a:r>
              <a:rPr lang="cs-CZ" sz="1200" b="0" i="0" u="none" strike="noStrike" kern="1200" baseline="0" dirty="0">
                <a:solidFill>
                  <a:schemeClr val="tx1"/>
                </a:solidFill>
                <a:latin typeface="+mn-lt"/>
                <a:ea typeface="+mn-ea"/>
                <a:cs typeface="+mn-cs"/>
              </a:rPr>
              <a:t> – </a:t>
            </a:r>
            <a:r>
              <a:rPr lang="cs-CZ" sz="1200" b="0" i="0" u="none" strike="noStrike" kern="1200" baseline="0" dirty="0" err="1">
                <a:solidFill>
                  <a:schemeClr val="tx1"/>
                </a:solidFill>
                <a:latin typeface="+mn-lt"/>
                <a:ea typeface="+mn-ea"/>
                <a:cs typeface="+mn-cs"/>
              </a:rPr>
              <a:t>cultural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evolution</a:t>
            </a:r>
            <a:r>
              <a:rPr lang="cs-CZ" sz="1200" b="0" i="0" u="none" strike="noStrike" kern="1200" baseline="0" dirty="0">
                <a:solidFill>
                  <a:schemeClr val="tx1"/>
                </a:solidFill>
                <a:latin typeface="+mn-lt"/>
                <a:ea typeface="+mn-ea"/>
                <a:cs typeface="+mn-cs"/>
              </a:rPr>
              <a:t> – </a:t>
            </a:r>
            <a:r>
              <a:rPr lang="cs-CZ" sz="1200" b="0" i="0" u="none" strike="noStrike" kern="1200" baseline="0" dirty="0" err="1">
                <a:solidFill>
                  <a:schemeClr val="tx1"/>
                </a:solidFill>
                <a:latin typeface="+mn-lt"/>
                <a:ea typeface="+mn-ea"/>
                <a:cs typeface="+mn-cs"/>
              </a:rPr>
              <a:t>is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used</a:t>
            </a:r>
            <a:r>
              <a:rPr lang="en-US" sz="1200" b="0" i="0" u="none" strike="noStrike" kern="1200" baseline="0" dirty="0">
                <a:solidFill>
                  <a:schemeClr val="tx1"/>
                </a:solidFill>
                <a:latin typeface="+mn-lt"/>
                <a:ea typeface="+mn-ea"/>
                <a:cs typeface="+mn-cs"/>
              </a:rPr>
              <a:t> to identify</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both a phenomenon and a theory to explain it is unhelpful. It</a:t>
            </a:r>
            <a:r>
              <a:rPr lang="cs-CZ" altLang="cs-CZ" sz="1200" baseline="0" dirty="0">
                <a:latin typeface="Arial" panose="020B0604020202020204" pitchFamily="34" charset="0"/>
                <a:cs typeface="Arial" panose="020B0604020202020204" pitchFamily="34" charset="0"/>
              </a:rPr>
              <a:t> not just </a:t>
            </a:r>
            <a:r>
              <a:rPr lang="cs-CZ" altLang="cs-CZ" sz="1200" baseline="0" dirty="0" err="1">
                <a:latin typeface="Arial" panose="020B0604020202020204" pitchFamily="34" charset="0"/>
                <a:cs typeface="Arial" panose="020B0604020202020204" pitchFamily="34" charset="0"/>
              </a:rPr>
              <a:t>because</a:t>
            </a:r>
            <a:r>
              <a:rPr lang="cs-CZ" altLang="cs-CZ" sz="1200" baseline="0" dirty="0">
                <a:latin typeface="Arial" panose="020B0604020202020204" pitchFamily="34" charset="0"/>
                <a:cs typeface="Arial" panose="020B0604020202020204" pitchFamily="34" charset="0"/>
              </a:rPr>
              <a:t> </a:t>
            </a:r>
            <a:r>
              <a:rPr lang="cs-CZ" altLang="cs-CZ" sz="1200" baseline="0" dirty="0" err="1">
                <a:latin typeface="Arial" panose="020B0604020202020204" pitchFamily="34" charset="0"/>
                <a:cs typeface="Arial" panose="020B0604020202020204" pitchFamily="34" charset="0"/>
              </a:rPr>
              <a:t>there</a:t>
            </a:r>
            <a:r>
              <a:rPr lang="cs-CZ" altLang="cs-CZ" sz="1200" baseline="0" dirty="0">
                <a:latin typeface="Arial" panose="020B0604020202020204" pitchFamily="34" charset="0"/>
                <a:cs typeface="Arial" panose="020B0604020202020204" pitchFamily="34" charset="0"/>
              </a:rPr>
              <a:t> are many </a:t>
            </a:r>
            <a:r>
              <a:rPr lang="en-US" sz="1200" b="0" i="0" u="none" strike="noStrike" kern="1200" baseline="0" dirty="0">
                <a:solidFill>
                  <a:schemeClr val="tx1"/>
                </a:solidFill>
                <a:latin typeface="+mn-lt"/>
                <a:ea typeface="+mn-ea"/>
                <a:cs typeface="+mn-cs"/>
              </a:rPr>
              <a:t>unclear whether one is referring to an </a:t>
            </a:r>
            <a:r>
              <a:rPr lang="en-US" sz="1200" b="0" i="1" u="none" strike="noStrike" kern="1200" baseline="0" dirty="0" err="1">
                <a:solidFill>
                  <a:schemeClr val="tx1"/>
                </a:solidFill>
                <a:latin typeface="+mn-lt"/>
                <a:ea typeface="+mn-ea"/>
                <a:cs typeface="+mn-cs"/>
              </a:rPr>
              <a:t>explanandum</a:t>
            </a:r>
            <a:r>
              <a:rPr lang="en-US" sz="1200" b="0" i="0" u="none" strike="noStrike" kern="1200" baseline="0" dirty="0">
                <a:solidFill>
                  <a:schemeClr val="tx1"/>
                </a:solidFill>
                <a:latin typeface="+mn-lt"/>
                <a:ea typeface="+mn-ea"/>
                <a:cs typeface="+mn-cs"/>
              </a:rPr>
              <a:t>—what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we are trying to explain—or an </a:t>
            </a:r>
            <a:r>
              <a:rPr lang="en-US" sz="1200" b="0" i="1" u="none" strike="noStrike" kern="1200" baseline="0" dirty="0" err="1">
                <a:solidFill>
                  <a:schemeClr val="tx1"/>
                </a:solidFill>
                <a:latin typeface="+mn-lt"/>
                <a:ea typeface="+mn-ea"/>
                <a:cs typeface="+mn-cs"/>
              </a:rPr>
              <a:t>explanans</a:t>
            </a:r>
            <a:r>
              <a:rPr lang="en-US" sz="1200" b="0" i="0" u="none" strike="noStrike" kern="1200" baseline="0" dirty="0">
                <a:solidFill>
                  <a:schemeClr val="tx1"/>
                </a:solidFill>
                <a:latin typeface="+mn-lt"/>
                <a:ea typeface="+mn-ea"/>
                <a:cs typeface="+mn-cs"/>
              </a:rPr>
              <a:t>—the set of statements we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use to explain it</a:t>
            </a:r>
            <a:r>
              <a:rPr lang="cs-CZ" sz="1200" b="0" i="0" u="none" strike="noStrike" kern="1200" baseline="0" dirty="0">
                <a:solidFill>
                  <a:schemeClr val="tx1"/>
                </a:solidFill>
                <a:latin typeface="+mn-lt"/>
                <a:ea typeface="+mn-ea"/>
                <a:cs typeface="+mn-cs"/>
              </a:rPr>
              <a:t>.</a:t>
            </a:r>
          </a:p>
          <a:p>
            <a:endParaRPr lang="cs-CZ" sz="1200" b="0" i="0" u="none" strike="noStrike" kern="1200" baseline="0" dirty="0">
              <a:solidFill>
                <a:schemeClr val="tx1"/>
              </a:solidFill>
              <a:latin typeface="+mn-lt"/>
              <a:ea typeface="+mn-ea"/>
              <a:cs typeface="+mn-cs"/>
            </a:endParaRPr>
          </a:p>
          <a:p>
            <a:r>
              <a:rPr lang="cs-CZ" sz="1200" b="0" i="0" u="none" strike="noStrike" kern="1200" baseline="0" dirty="0" err="1">
                <a:solidFill>
                  <a:schemeClr val="tx1"/>
                </a:solidFill>
                <a:latin typeface="+mn-lt"/>
                <a:ea typeface="+mn-ea"/>
                <a:cs typeface="+mn-cs"/>
              </a:rPr>
              <a:t>The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unhelpful use of the term “cultural evolution” to indicate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both a phenomenon – culture changing through time – and a theory to explain it – the central</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role played by transmission biases in shaping culture and an associated focus on cultural</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inheritance. Ambiguity surrounding this term is widespread both in the literature and in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informal discussion</a:t>
            </a:r>
            <a:r>
              <a:rPr lang="cs-CZ" sz="1200" b="0" i="0" u="none" strike="noStrike" kern="1200" baseline="0" dirty="0">
                <a:solidFill>
                  <a:schemeClr val="tx1"/>
                </a:solidFill>
                <a:latin typeface="+mn-lt"/>
                <a:ea typeface="+mn-ea"/>
                <a:cs typeface="+mn-cs"/>
              </a:rPr>
              <a:t>.</a:t>
            </a:r>
          </a:p>
          <a:p>
            <a:endParaRPr lang="cs-CZ" baseline="0" dirty="0"/>
          </a:p>
          <a:p>
            <a:r>
              <a:rPr lang="en-US" sz="1200" b="0" i="0" u="none" strike="noStrike" kern="1200" baseline="0" dirty="0">
                <a:solidFill>
                  <a:schemeClr val="tx1"/>
                </a:solidFill>
                <a:latin typeface="+mn-lt"/>
                <a:ea typeface="+mn-ea"/>
                <a:cs typeface="+mn-cs"/>
              </a:rPr>
              <a:t>Cultural traits and biological traits (insofar as they can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be classified as such) do coevolve</a:t>
            </a:r>
            <a:r>
              <a:rPr lang="cs-CZ" sz="12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a:t>
            </a:r>
            <a:r>
              <a:rPr lang="cs-CZ" sz="1200" b="0" i="0" u="none" strike="noStrike" kern="1200" baseline="0" dirty="0">
                <a:solidFill>
                  <a:schemeClr val="tx1"/>
                </a:solidFill>
                <a:latin typeface="+mn-lt"/>
                <a:ea typeface="+mn-ea"/>
                <a:cs typeface="+mn-cs"/>
              </a:rPr>
              <a:t>C</a:t>
            </a:r>
            <a:r>
              <a:rPr lang="en-US" sz="1200" b="0" i="0" u="none" strike="noStrike" kern="1200" baseline="0" dirty="0" err="1">
                <a:solidFill>
                  <a:schemeClr val="tx1"/>
                </a:solidFill>
                <a:latin typeface="+mn-lt"/>
                <a:ea typeface="+mn-ea"/>
                <a:cs typeface="+mn-cs"/>
              </a:rPr>
              <a:t>ulturally</a:t>
            </a:r>
            <a:r>
              <a:rPr lang="en-US" sz="1200" b="0" i="0" u="none" strike="noStrike" kern="1200" baseline="0" dirty="0">
                <a:solidFill>
                  <a:schemeClr val="tx1"/>
                </a:solidFill>
                <a:latin typeface="+mn-lt"/>
                <a:ea typeface="+mn-ea"/>
                <a:cs typeface="+mn-cs"/>
              </a:rPr>
              <a:t> constructed environments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exert selection pressures on behavior, including the mechanisms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that control the behavior</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which could lead to genetic change</a:t>
            </a:r>
            <a:r>
              <a:rPr lang="cs-CZ" sz="1200" b="0" i="0" u="none" strike="noStrike" kern="1200" baseline="0" dirty="0">
                <a:solidFill>
                  <a:schemeClr val="tx1"/>
                </a:solidFill>
                <a:latin typeface="+mn-lt"/>
                <a:ea typeface="+mn-ea"/>
                <a:cs typeface="+mn-cs"/>
              </a:rPr>
              <a:t>.</a:t>
            </a:r>
          </a:p>
          <a:p>
            <a:endParaRPr lang="cs-CZ" sz="1200" b="0" i="0" u="none" strike="noStrike" kern="1200" baseline="0" dirty="0">
              <a:solidFill>
                <a:schemeClr val="tx1"/>
              </a:solidFill>
              <a:latin typeface="+mn-lt"/>
              <a:ea typeface="+mn-ea"/>
              <a:cs typeface="+mn-cs"/>
            </a:endParaRPr>
          </a:p>
          <a:p>
            <a:r>
              <a:rPr lang="cs-CZ" sz="1200" b="0" i="0" u="none" strike="noStrike" kern="1200" baseline="0" dirty="0" err="1">
                <a:solidFill>
                  <a:schemeClr val="tx1"/>
                </a:solidFill>
                <a:latin typeface="+mn-lt"/>
                <a:ea typeface="+mn-ea"/>
                <a:cs typeface="+mn-cs"/>
              </a:rPr>
              <a:t>Behavioral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ecology</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is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only</a:t>
            </a:r>
            <a:r>
              <a:rPr lang="cs-CZ" sz="1200" b="0" i="0" u="none" strike="noStrike" kern="1200" baseline="0" dirty="0">
                <a:solidFill>
                  <a:schemeClr val="tx1"/>
                </a:solidFill>
                <a:latin typeface="+mn-lt"/>
                <a:ea typeface="+mn-ea"/>
                <a:cs typeface="+mn-cs"/>
              </a:rPr>
              <a:t> science </a:t>
            </a:r>
            <a:r>
              <a:rPr lang="cs-CZ" sz="1200" b="0" i="0" u="none" strike="noStrike" kern="1200" baseline="0" dirty="0" err="1">
                <a:solidFill>
                  <a:schemeClr val="tx1"/>
                </a:solidFill>
                <a:latin typeface="+mn-lt"/>
                <a:ea typeface="+mn-ea"/>
                <a:cs typeface="+mn-cs"/>
              </a:rPr>
              <a:t>that</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seeks</a:t>
            </a:r>
            <a:r>
              <a:rPr lang="cs-CZ" sz="1200" b="0" i="0" u="none" strike="noStrike" kern="1200" baseline="0" dirty="0">
                <a:solidFill>
                  <a:schemeClr val="tx1"/>
                </a:solidFill>
                <a:latin typeface="+mn-lt"/>
                <a:ea typeface="+mn-ea"/>
                <a:cs typeface="+mn-cs"/>
              </a:rPr>
              <a:t> to </a:t>
            </a:r>
            <a:r>
              <a:rPr lang="cs-CZ" sz="1200" b="0" i="0" u="none" strike="noStrike" kern="1200" baseline="0" dirty="0" err="1">
                <a:solidFill>
                  <a:schemeClr val="tx1"/>
                </a:solidFill>
                <a:latin typeface="+mn-lt"/>
                <a:ea typeface="+mn-ea"/>
                <a:cs typeface="+mn-cs"/>
              </a:rPr>
              <a:t>identify</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adaptations</a:t>
            </a:r>
            <a:r>
              <a:rPr lang="cs-CZ" sz="1200" b="0" i="0" u="none" strike="noStrike" kern="1200" baseline="0" dirty="0">
                <a:solidFill>
                  <a:schemeClr val="tx1"/>
                </a:solidFill>
                <a:latin typeface="+mn-lt"/>
                <a:ea typeface="+mn-ea"/>
                <a:cs typeface="+mn-cs"/>
              </a:rPr>
              <a:t> in </a:t>
            </a:r>
            <a:r>
              <a:rPr lang="cs-CZ" sz="1200" b="0" i="0" u="none" strike="noStrike" kern="1200" baseline="0" dirty="0" err="1">
                <a:solidFill>
                  <a:schemeClr val="tx1"/>
                </a:solidFill>
                <a:latin typeface="+mn-lt"/>
                <a:ea typeface="+mn-ea"/>
                <a:cs typeface="+mn-cs"/>
              </a:rPr>
              <a:t>human</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behavior</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while</a:t>
            </a:r>
            <a:r>
              <a:rPr lang="cs-CZ" sz="1200" b="0" i="0" u="none" strike="noStrike" kern="1200" baseline="0" dirty="0">
                <a:solidFill>
                  <a:schemeClr val="tx1"/>
                </a:solidFill>
                <a:latin typeface="+mn-lt"/>
                <a:ea typeface="+mn-ea"/>
                <a:cs typeface="+mn-cs"/>
              </a:rPr>
              <a:t> EP and CE are </a:t>
            </a:r>
            <a:r>
              <a:rPr lang="cs-CZ" sz="1200" b="0" i="0" u="none" strike="noStrike" kern="1200" baseline="0" dirty="0" err="1">
                <a:solidFill>
                  <a:schemeClr val="tx1"/>
                </a:solidFill>
                <a:latin typeface="+mn-lt"/>
                <a:ea typeface="+mn-ea"/>
                <a:cs typeface="+mn-cs"/>
              </a:rPr>
              <a:t>invoked</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whenever</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there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is</a:t>
            </a:r>
            <a:r>
              <a:rPr lang="cs-CZ" sz="1200" b="0" i="0" u="none" strike="noStrike" kern="1200" baseline="0" dirty="0">
                <a:solidFill>
                  <a:schemeClr val="tx1"/>
                </a:solidFill>
                <a:latin typeface="+mn-lt"/>
                <a:ea typeface="+mn-ea"/>
                <a:cs typeface="+mn-cs"/>
              </a:rPr>
              <a:t> a </a:t>
            </a:r>
            <a:r>
              <a:rPr lang="cs-CZ" sz="1200" b="0" i="0" u="none" strike="noStrike" kern="1200" baseline="0" dirty="0" err="1">
                <a:solidFill>
                  <a:schemeClr val="tx1"/>
                </a:solidFill>
                <a:latin typeface="+mn-lt"/>
                <a:ea typeface="+mn-ea"/>
                <a:cs typeface="+mn-cs"/>
              </a:rPr>
              <a:t>need</a:t>
            </a:r>
            <a:r>
              <a:rPr lang="cs-CZ" sz="1200" b="0" i="0" u="none" strike="noStrike" kern="1200" baseline="0" dirty="0">
                <a:solidFill>
                  <a:schemeClr val="tx1"/>
                </a:solidFill>
                <a:latin typeface="+mn-lt"/>
                <a:ea typeface="+mn-ea"/>
                <a:cs typeface="+mn-cs"/>
              </a:rPr>
              <a:t> to </a:t>
            </a:r>
            <a:r>
              <a:rPr lang="cs-CZ" sz="1200" b="0" i="0" u="none" strike="noStrike" kern="1200" baseline="0" dirty="0" err="1">
                <a:solidFill>
                  <a:schemeClr val="tx1"/>
                </a:solidFill>
                <a:latin typeface="+mn-lt"/>
                <a:ea typeface="+mn-ea"/>
                <a:cs typeface="+mn-cs"/>
              </a:rPr>
              <a:t>explain</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maladaptive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behavior</a:t>
            </a:r>
            <a:r>
              <a:rPr lang="cs-CZ" sz="1200" b="0" i="0" u="none" strike="noStrike" kern="1200" baseline="0" dirty="0">
                <a:solidFill>
                  <a:schemeClr val="tx1"/>
                </a:solidFill>
                <a:latin typeface="+mn-lt"/>
                <a:ea typeface="+mn-ea"/>
                <a:cs typeface="+mn-cs"/>
              </a:rPr>
              <a:t> – </a:t>
            </a:r>
            <a:r>
              <a:rPr lang="cs-CZ" sz="1200" b="0" i="0" u="none" strike="noStrike" kern="1200" baseline="0" dirty="0" err="1">
                <a:solidFill>
                  <a:schemeClr val="tx1"/>
                </a:solidFill>
                <a:latin typeface="+mn-lt"/>
                <a:ea typeface="+mn-ea"/>
                <a:cs typeface="+mn-cs"/>
              </a:rPr>
              <a:t>using</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mismatch</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or</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evolutionary</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lag</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invoking</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the</a:t>
            </a:r>
            <a:r>
              <a:rPr lang="cs-CZ" sz="1200" b="0" i="0" u="none" strike="noStrike" kern="1200" baseline="0" dirty="0">
                <a:solidFill>
                  <a:schemeClr val="tx1"/>
                </a:solidFill>
                <a:latin typeface="+mn-lt"/>
                <a:ea typeface="+mn-ea"/>
                <a:cs typeface="+mn-cs"/>
              </a:rPr>
              <a:t> EEA </a:t>
            </a:r>
            <a:r>
              <a:rPr lang="cs-CZ" sz="1200" b="0" i="0" u="none" strike="noStrike" kern="1200" baseline="0" dirty="0" err="1">
                <a:solidFill>
                  <a:schemeClr val="tx1"/>
                </a:solidFill>
                <a:latin typeface="+mn-lt"/>
                <a:ea typeface="+mn-ea"/>
                <a:cs typeface="+mn-cs"/>
              </a:rPr>
              <a:t>concept</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historical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constraint</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or</a:t>
            </a:r>
            <a:r>
              <a:rPr lang="cs-CZ" sz="1200" b="0" i="0" u="none" strike="noStrike" kern="1200" baseline="0" dirty="0">
                <a:solidFill>
                  <a:schemeClr val="tx1"/>
                </a:solidFill>
                <a:latin typeface="+mn-lt"/>
                <a:ea typeface="+mn-ea"/>
                <a:cs typeface="+mn-cs"/>
              </a:rPr>
              <a:t> a mode </a:t>
            </a:r>
            <a:r>
              <a:rPr lang="cs-CZ" sz="1200" b="0" i="0" u="none" strike="noStrike" kern="1200" baseline="0" dirty="0" err="1">
                <a:solidFill>
                  <a:schemeClr val="tx1"/>
                </a:solidFill>
                <a:latin typeface="+mn-lt"/>
                <a:ea typeface="+mn-ea"/>
                <a:cs typeface="+mn-cs"/>
              </a:rPr>
              <a:t>of</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cultural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transmision</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e.g</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conformism</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or</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prestige-bias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copying</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that</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prevents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us</a:t>
            </a:r>
            <a:r>
              <a:rPr lang="cs-CZ" sz="1200" b="0" i="0" u="none" strike="noStrike" kern="1200" baseline="0" dirty="0">
                <a:solidFill>
                  <a:schemeClr val="tx1"/>
                </a:solidFill>
                <a:latin typeface="+mn-lt"/>
                <a:ea typeface="+mn-ea"/>
                <a:cs typeface="+mn-cs"/>
              </a:rPr>
              <a:t> to </a:t>
            </a:r>
            <a:r>
              <a:rPr lang="cs-CZ" sz="1200" b="0" i="0" u="none" strike="noStrike" kern="1200" baseline="0" dirty="0" err="1">
                <a:solidFill>
                  <a:schemeClr val="tx1"/>
                </a:solidFill>
                <a:latin typeface="+mn-lt"/>
                <a:ea typeface="+mn-ea"/>
                <a:cs typeface="+mn-cs"/>
              </a:rPr>
              <a:t>achieve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optimality</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of</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behavior</a:t>
            </a:r>
            <a:r>
              <a:rPr lang="cs-CZ" sz="1200" b="0" i="0" u="none" strike="noStrike" kern="1200" baseline="0" dirty="0">
                <a:solidFill>
                  <a:schemeClr val="tx1"/>
                </a:solidFill>
                <a:latin typeface="+mn-lt"/>
                <a:ea typeface="+mn-ea"/>
                <a:cs typeface="+mn-cs"/>
              </a:rPr>
              <a:t>…</a:t>
            </a:r>
          </a:p>
          <a:p>
            <a:endParaRPr lang="cs-CZ"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1" i="0" u="none" strike="noStrike" kern="1200" baseline="0" dirty="0">
                <a:solidFill>
                  <a:schemeClr val="tx1"/>
                </a:solidFill>
                <a:latin typeface="+mn-lt"/>
                <a:ea typeface="+mn-ea"/>
                <a:cs typeface="+mn-cs"/>
              </a:rPr>
              <a:t>Kultura je to, čím, vysvětlíme ten </a:t>
            </a:r>
            <a:r>
              <a:rPr lang="cs-CZ" sz="1200" b="1" i="0" u="none" strike="noStrike" kern="1200" baseline="0" dirty="0" err="1">
                <a:solidFill>
                  <a:schemeClr val="tx1"/>
                </a:solidFill>
                <a:latin typeface="+mn-lt"/>
                <a:ea typeface="+mn-ea"/>
                <a:cs typeface="+mn-cs"/>
              </a:rPr>
              <a:t>mismatch</a:t>
            </a:r>
            <a:r>
              <a:rPr lang="cs-CZ" sz="1200" b="1" i="0" u="none" strike="noStrike" kern="1200" baseline="0" dirty="0">
                <a:solidFill>
                  <a:schemeClr val="tx1"/>
                </a:solidFill>
                <a:latin typeface="+mn-lt"/>
                <a:ea typeface="+mn-ea"/>
                <a:cs typeface="+mn-cs"/>
              </a:rPr>
              <a:t> nebo to evoluční zdržení, o kterém pořád mluví evoluční psychologie:</a:t>
            </a:r>
          </a:p>
          <a:p>
            <a:endParaRPr lang="cs-CZ" sz="1200" b="0" i="0" u="none" strike="noStrike" kern="1200" baseline="0" dirty="0">
              <a:solidFill>
                <a:schemeClr val="tx1"/>
              </a:solidFill>
              <a:latin typeface="+mn-lt"/>
              <a:ea typeface="+mn-ea"/>
              <a:cs typeface="+mn-cs"/>
            </a:endParaRPr>
          </a:p>
          <a:p>
            <a:r>
              <a:rPr lang="cs-CZ" sz="1200" b="0" i="0" u="none" strike="noStrike" kern="1200" baseline="0" dirty="0">
                <a:solidFill>
                  <a:schemeClr val="tx1"/>
                </a:solidFill>
                <a:latin typeface="+mn-lt"/>
                <a:ea typeface="+mn-ea"/>
                <a:cs typeface="+mn-cs"/>
              </a:rPr>
              <a:t>EP (+ CE):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are „</a:t>
            </a:r>
            <a:r>
              <a:rPr lang="cs-CZ" sz="1200" b="0" i="0" u="none" strike="noStrike" kern="1200" baseline="0" dirty="0" err="1">
                <a:solidFill>
                  <a:schemeClr val="tx1"/>
                </a:solidFill>
                <a:latin typeface="+mn-lt"/>
                <a:ea typeface="+mn-ea"/>
                <a:cs typeface="+mn-cs"/>
              </a:rPr>
              <a:t>neanderthals</a:t>
            </a:r>
            <a:r>
              <a:rPr lang="cs-CZ" sz="1200" b="0" i="0" u="none" strike="noStrike" kern="1200" baseline="0" dirty="0">
                <a:solidFill>
                  <a:schemeClr val="tx1"/>
                </a:solidFill>
                <a:latin typeface="+mn-lt"/>
                <a:ea typeface="+mn-ea"/>
                <a:cs typeface="+mn-cs"/>
              </a:rPr>
              <a:t> in </a:t>
            </a:r>
            <a:r>
              <a:rPr lang="cs-CZ" sz="1200" b="0" i="0" u="none" strike="noStrike" kern="1200" baseline="0" dirty="0" err="1">
                <a:solidFill>
                  <a:schemeClr val="tx1"/>
                </a:solidFill>
                <a:latin typeface="+mn-lt"/>
                <a:ea typeface="+mn-ea"/>
                <a:cs typeface="+mn-cs"/>
              </a:rPr>
              <a:t>the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tuxedo</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that</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fall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prey</a:t>
            </a:r>
            <a:r>
              <a:rPr lang="cs-CZ" sz="1200" b="0" i="0" u="none" strike="noStrike" kern="1200" baseline="0" dirty="0">
                <a:solidFill>
                  <a:schemeClr val="tx1"/>
                </a:solidFill>
                <a:latin typeface="+mn-lt"/>
                <a:ea typeface="+mn-ea"/>
                <a:cs typeface="+mn-cs"/>
              </a:rPr>
              <a:t> to </a:t>
            </a:r>
            <a:r>
              <a:rPr lang="cs-CZ" sz="1200" b="0" i="0" u="none" strike="noStrike" kern="1200" baseline="0" dirty="0" err="1">
                <a:solidFill>
                  <a:schemeClr val="tx1"/>
                </a:solidFill>
                <a:latin typeface="+mn-lt"/>
                <a:ea typeface="+mn-ea"/>
                <a:cs typeface="+mn-cs"/>
              </a:rPr>
              <a:t>unconcious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transmission</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biases</a:t>
            </a:r>
            <a:r>
              <a:rPr lang="cs-CZ" sz="1200" b="0" i="0" u="none" strike="noStrike" kern="1200" baseline="0" dirty="0">
                <a:solidFill>
                  <a:schemeClr val="tx1"/>
                </a:solidFill>
                <a:latin typeface="+mn-lt"/>
                <a:ea typeface="+mn-ea"/>
                <a:cs typeface="+mn-cs"/>
              </a:rPr>
              <a:t>.</a:t>
            </a:r>
          </a:p>
          <a:p>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could</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a:t>
            </a:r>
            <a:r>
              <a:rPr lang="cs-CZ" sz="1200" b="0" i="0" u="none" strike="noStrike" kern="1200" baseline="0" dirty="0">
                <a:solidFill>
                  <a:schemeClr val="tx1"/>
                </a:solidFill>
                <a:latin typeface="+mn-lt"/>
                <a:ea typeface="+mn-ea"/>
                <a:cs typeface="+mn-cs"/>
              </a:rPr>
              <a:t> fit ad </a:t>
            </a:r>
            <a:r>
              <a:rPr lang="cs-CZ" sz="1200" b="0" i="0" u="none" strike="noStrike" kern="1200" baseline="0" dirty="0" err="1">
                <a:solidFill>
                  <a:schemeClr val="tx1"/>
                </a:solidFill>
                <a:latin typeface="+mn-lt"/>
                <a:ea typeface="+mn-ea"/>
                <a:cs typeface="+mn-cs"/>
              </a:rPr>
              <a:t>health</a:t>
            </a:r>
            <a:r>
              <a:rPr lang="cs-CZ" sz="1200" b="0" i="0" u="none" strike="noStrike" kern="1200" baseline="0" dirty="0">
                <a:solidFill>
                  <a:schemeClr val="tx1"/>
                </a:solidFill>
                <a:latin typeface="+mn-lt"/>
                <a:ea typeface="+mn-ea"/>
                <a:cs typeface="+mn-cs"/>
              </a:rPr>
              <a:t>, but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stuff</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ouresleves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with</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junk</a:t>
            </a:r>
            <a:r>
              <a:rPr lang="cs-CZ" sz="1200" b="0" i="0" u="none" strike="noStrike" kern="1200" baseline="0" dirty="0">
                <a:solidFill>
                  <a:schemeClr val="tx1"/>
                </a:solidFill>
                <a:latin typeface="+mn-lt"/>
                <a:ea typeface="+mn-ea"/>
                <a:cs typeface="+mn-cs"/>
              </a:rPr>
              <a:t> food and soft </a:t>
            </a:r>
            <a:r>
              <a:rPr lang="cs-CZ" sz="1200" b="0" i="0" u="none" strike="noStrike" kern="1200" baseline="0" dirty="0" err="1">
                <a:solidFill>
                  <a:schemeClr val="tx1"/>
                </a:solidFill>
                <a:latin typeface="+mn-lt"/>
                <a:ea typeface="+mn-ea"/>
                <a:cs typeface="+mn-cs"/>
              </a:rPr>
              <a:t>drinks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because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have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this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evolved</a:t>
            </a:r>
            <a:r>
              <a:rPr lang="cs-CZ" sz="1200" b="0" i="0" u="none" strike="noStrike" kern="1200" baseline="0" dirty="0">
                <a:solidFill>
                  <a:schemeClr val="tx1"/>
                </a:solidFill>
                <a:latin typeface="+mn-lt"/>
                <a:ea typeface="+mn-ea"/>
                <a:cs typeface="+mn-cs"/>
              </a:rPr>
              <a:t> preference for </a:t>
            </a:r>
            <a:r>
              <a:rPr lang="cs-CZ" sz="1200" b="0" i="0" u="none" strike="noStrike" kern="1200" baseline="0" dirty="0" err="1">
                <a:solidFill>
                  <a:schemeClr val="tx1"/>
                </a:solidFill>
                <a:latin typeface="+mn-lt"/>
                <a:ea typeface="+mn-ea"/>
                <a:cs typeface="+mn-cs"/>
              </a:rPr>
              <a:t>high-energy</a:t>
            </a:r>
            <a:r>
              <a:rPr lang="cs-CZ" sz="1200" b="0" i="0" u="none" strike="noStrike" kern="1200" baseline="0" dirty="0">
                <a:solidFill>
                  <a:schemeClr val="tx1"/>
                </a:solidFill>
                <a:latin typeface="+mn-lt"/>
                <a:ea typeface="+mn-ea"/>
                <a:cs typeface="+mn-cs"/>
              </a:rPr>
              <a:t> food and </a:t>
            </a:r>
            <a:r>
              <a:rPr lang="cs-CZ" sz="1200" b="0" i="0" u="none" strike="noStrike" kern="1200" baseline="0" dirty="0" err="1">
                <a:solidFill>
                  <a:schemeClr val="tx1"/>
                </a:solidFill>
                <a:latin typeface="+mn-lt"/>
                <a:ea typeface="+mn-ea"/>
                <a:cs typeface="+mn-cs"/>
              </a:rPr>
              <a:t>sugar</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break</a:t>
            </a:r>
            <a:r>
              <a:rPr lang="cs-CZ" sz="1200" b="0" i="0" u="none" strike="noStrike" kern="1200" baseline="0" dirty="0">
                <a:solidFill>
                  <a:schemeClr val="tx1"/>
                </a:solidFill>
                <a:latin typeface="+mn-lt"/>
                <a:ea typeface="+mn-ea"/>
                <a:cs typeface="+mn-cs"/>
              </a:rPr>
              <a:t> up </a:t>
            </a:r>
            <a:r>
              <a:rPr lang="cs-CZ" sz="1200" b="0" i="0" u="none" strike="noStrike" kern="1200" baseline="0" dirty="0" err="1">
                <a:solidFill>
                  <a:schemeClr val="tx1"/>
                </a:solidFill>
                <a:latin typeface="+mn-lt"/>
                <a:ea typeface="+mn-ea"/>
                <a:cs typeface="+mn-cs"/>
              </a:rPr>
              <a:t>monogamous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unions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because</a:t>
            </a:r>
            <a:r>
              <a:rPr lang="cs-CZ" sz="1200" b="0" i="0" u="none" strike="noStrike" kern="1200" baseline="0" dirty="0">
                <a:solidFill>
                  <a:schemeClr val="tx1"/>
                </a:solidFill>
                <a:latin typeface="+mn-lt"/>
                <a:ea typeface="+mn-ea"/>
                <a:cs typeface="+mn-cs"/>
              </a:rPr>
              <a:t> mens </a:t>
            </a:r>
            <a:r>
              <a:rPr lang="cs-CZ" sz="1200" b="0" i="0" u="none" strike="noStrike" kern="1200" baseline="0" dirty="0" err="1">
                <a:solidFill>
                  <a:schemeClr val="tx1"/>
                </a:solidFill>
                <a:latin typeface="+mn-lt"/>
                <a:ea typeface="+mn-ea"/>
                <a:cs typeface="+mn-cs"/>
              </a:rPr>
              <a:t>have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this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evolved</a:t>
            </a:r>
            <a:r>
              <a:rPr lang="cs-CZ" sz="1200" b="0" i="0" u="none" strike="noStrike" kern="1200" baseline="0" dirty="0">
                <a:solidFill>
                  <a:schemeClr val="tx1"/>
                </a:solidFill>
                <a:latin typeface="+mn-lt"/>
                <a:ea typeface="+mn-ea"/>
                <a:cs typeface="+mn-cs"/>
              </a:rPr>
              <a:t> preference for </a:t>
            </a:r>
            <a:r>
              <a:rPr lang="cs-CZ" sz="1200" b="0" i="0" u="none" strike="noStrike" kern="1200" baseline="0" dirty="0" err="1">
                <a:solidFill>
                  <a:schemeClr val="tx1"/>
                </a:solidFill>
                <a:latin typeface="+mn-lt"/>
                <a:ea typeface="+mn-ea"/>
                <a:cs typeface="+mn-cs"/>
              </a:rPr>
              <a:t>sexual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novelty</a:t>
            </a:r>
            <a:r>
              <a:rPr lang="cs-CZ" sz="1200" b="0" i="0" u="none" strike="noStrike" kern="1200" baseline="0" dirty="0">
                <a:solidFill>
                  <a:schemeClr val="tx1"/>
                </a:solidFill>
                <a:latin typeface="+mn-lt"/>
                <a:ea typeface="+mn-ea"/>
                <a:cs typeface="+mn-cs"/>
              </a:rPr>
              <a:t> and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dont</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have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any</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children</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because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have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tendency</a:t>
            </a:r>
            <a:r>
              <a:rPr lang="cs-CZ" sz="1200" b="0" i="0" u="none" strike="noStrike" kern="1200" baseline="0" dirty="0">
                <a:solidFill>
                  <a:schemeClr val="tx1"/>
                </a:solidFill>
                <a:latin typeface="+mn-lt"/>
                <a:ea typeface="+mn-ea"/>
                <a:cs typeface="+mn-cs"/>
              </a:rPr>
              <a:t> for </a:t>
            </a:r>
            <a:r>
              <a:rPr lang="cs-CZ" sz="1200" b="0" i="0" u="none" strike="noStrike" kern="1200" baseline="0" dirty="0" err="1">
                <a:solidFill>
                  <a:schemeClr val="tx1"/>
                </a:solidFill>
                <a:latin typeface="+mn-lt"/>
                <a:ea typeface="+mn-ea"/>
                <a:cs typeface="+mn-cs"/>
              </a:rPr>
              <a:t>prestige-biased</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copying</a:t>
            </a:r>
            <a:r>
              <a:rPr lang="cs-CZ" sz="1200" b="0" i="0" u="none" strike="noStrike" kern="1200" baseline="0" dirty="0">
                <a:solidFill>
                  <a:schemeClr val="tx1"/>
                </a:solidFill>
                <a:latin typeface="+mn-lt"/>
                <a:ea typeface="+mn-ea"/>
                <a:cs typeface="+mn-cs"/>
              </a:rPr>
              <a:t> (and </a:t>
            </a:r>
            <a:r>
              <a:rPr lang="cs-CZ" sz="1200" b="0" i="0" u="none" strike="noStrike" kern="1200" baseline="0" dirty="0" err="1">
                <a:solidFill>
                  <a:schemeClr val="tx1"/>
                </a:solidFill>
                <a:latin typeface="+mn-lt"/>
                <a:ea typeface="+mn-ea"/>
                <a:cs typeface="+mn-cs"/>
              </a:rPr>
              <a:t>conformity</a:t>
            </a:r>
            <a:r>
              <a:rPr lang="cs-CZ" sz="1200" b="0" i="0" u="none" strike="noStrike" kern="1200" baseline="0" dirty="0">
                <a:solidFill>
                  <a:schemeClr val="tx1"/>
                </a:solidFill>
                <a:latin typeface="+mn-lt"/>
                <a:ea typeface="+mn-ea"/>
                <a:cs typeface="+mn-cs"/>
              </a:rPr>
              <a:t>) so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emulate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high</a:t>
            </a:r>
            <a:r>
              <a:rPr lang="cs-CZ" sz="1200" b="0" i="0" u="none" strike="noStrike" kern="1200" baseline="0" dirty="0">
                <a:solidFill>
                  <a:schemeClr val="tx1"/>
                </a:solidFill>
                <a:latin typeface="+mn-lt"/>
                <a:ea typeface="+mn-ea"/>
                <a:cs typeface="+mn-cs"/>
              </a:rPr>
              <a:t>-status </a:t>
            </a:r>
            <a:r>
              <a:rPr lang="cs-CZ" sz="1200" b="0" i="0" u="none" strike="noStrike" kern="1200" baseline="0" dirty="0" err="1">
                <a:solidFill>
                  <a:schemeClr val="tx1"/>
                </a:solidFill>
                <a:latin typeface="+mn-lt"/>
                <a:ea typeface="+mn-ea"/>
                <a:cs typeface="+mn-cs"/>
              </a:rPr>
              <a:t>individuals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e.g</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celebrities</a:t>
            </a:r>
            <a:r>
              <a:rPr lang="cs-CZ" sz="1200" b="0" i="0" u="none" strike="noStrike" kern="1200" baseline="0" dirty="0">
                <a:solidFill>
                  <a:schemeClr val="tx1"/>
                </a:solidFill>
                <a:latin typeface="+mn-lt"/>
                <a:ea typeface="+mn-ea"/>
                <a:cs typeface="+mn-cs"/>
              </a:rPr>
              <a:t>) and </a:t>
            </a:r>
            <a:r>
              <a:rPr lang="cs-CZ" sz="1200" b="0" i="0" u="none" strike="noStrike" kern="1200" baseline="0" dirty="0" err="1">
                <a:solidFill>
                  <a:schemeClr val="tx1"/>
                </a:solidFill>
                <a:latin typeface="+mn-lt"/>
                <a:ea typeface="+mn-ea"/>
                <a:cs typeface="+mn-cs"/>
              </a:rPr>
              <a:t>then</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behave</a:t>
            </a:r>
            <a:r>
              <a:rPr lang="cs-CZ" sz="1200" b="0" i="0" u="none" strike="noStrike" kern="1200" baseline="0" dirty="0">
                <a:solidFill>
                  <a:schemeClr val="tx1"/>
                </a:solidFill>
                <a:latin typeface="+mn-lt"/>
                <a:ea typeface="+mn-ea"/>
                <a:cs typeface="+mn-cs"/>
              </a:rPr>
              <a:t> just </a:t>
            </a:r>
            <a:r>
              <a:rPr lang="cs-CZ" sz="1200" b="0" i="0" u="none" strike="noStrike" kern="1200" baseline="0" dirty="0" err="1">
                <a:solidFill>
                  <a:schemeClr val="tx1"/>
                </a:solidFill>
                <a:latin typeface="+mn-lt"/>
                <a:ea typeface="+mn-ea"/>
                <a:cs typeface="+mn-cs"/>
              </a:rPr>
              <a:t>like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everyone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else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although</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it</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is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good</a:t>
            </a:r>
            <a:r>
              <a:rPr lang="cs-CZ" sz="1200" b="0" i="0" u="none" strike="noStrike" kern="1200" baseline="0" dirty="0">
                <a:solidFill>
                  <a:schemeClr val="tx1"/>
                </a:solidFill>
                <a:latin typeface="+mn-lt"/>
                <a:ea typeface="+mn-ea"/>
                <a:cs typeface="+mn-cs"/>
              </a:rPr>
              <a:t> for </a:t>
            </a:r>
            <a:r>
              <a:rPr lang="cs-CZ" sz="1200" b="0" i="0" u="none" strike="noStrike" kern="1200" baseline="0" dirty="0" err="1">
                <a:solidFill>
                  <a:schemeClr val="tx1"/>
                </a:solidFill>
                <a:latin typeface="+mn-lt"/>
                <a:ea typeface="+mn-ea"/>
                <a:cs typeface="+mn-cs"/>
              </a:rPr>
              <a:t>us</a:t>
            </a:r>
            <a:r>
              <a:rPr lang="cs-CZ" sz="1200" b="0" i="0" u="none" strike="noStrike" kern="1200" baseline="0" dirty="0">
                <a:solidFill>
                  <a:schemeClr val="tx1"/>
                </a:solidFill>
                <a:latin typeface="+mn-lt"/>
                <a:ea typeface="+mn-ea"/>
                <a:cs typeface="+mn-cs"/>
              </a:rPr>
              <a:t> (and </a:t>
            </a:r>
            <a:r>
              <a:rPr lang="cs-CZ" sz="1200" b="0" i="0" u="none" strike="noStrike" kern="1200" baseline="0" dirty="0" err="1">
                <a:solidFill>
                  <a:schemeClr val="tx1"/>
                </a:solidFill>
                <a:latin typeface="+mn-lt"/>
                <a:ea typeface="+mn-ea"/>
                <a:cs typeface="+mn-cs"/>
              </a:rPr>
              <a:t>our</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genes</a:t>
            </a:r>
            <a:r>
              <a:rPr lang="cs-CZ" sz="1200" b="0" i="0" u="none" strike="noStrike" kern="1200" baseline="0" dirty="0">
                <a:solidFill>
                  <a:schemeClr val="tx1"/>
                </a:solidFill>
                <a:latin typeface="+mn-lt"/>
                <a:ea typeface="+mn-ea"/>
                <a:cs typeface="+mn-cs"/>
              </a:rPr>
              <a:t>) to </a:t>
            </a:r>
            <a:r>
              <a:rPr lang="cs-CZ" sz="1200" b="0" i="0" u="none" strike="noStrike" kern="1200" baseline="0" dirty="0" err="1">
                <a:solidFill>
                  <a:schemeClr val="tx1"/>
                </a:solidFill>
                <a:latin typeface="+mn-lt"/>
                <a:ea typeface="+mn-ea"/>
                <a:cs typeface="+mn-cs"/>
              </a:rPr>
              <a:t>have</a:t>
            </a:r>
            <a:r>
              <a:rPr lang="cs-CZ" sz="1200" b="0" i="0" u="none" strike="noStrike" kern="1200" baseline="0" dirty="0">
                <a:solidFill>
                  <a:schemeClr val="tx1"/>
                </a:solidFill>
                <a:latin typeface="+mn-lt"/>
                <a:ea typeface="+mn-ea"/>
                <a:cs typeface="+mn-cs"/>
              </a:rPr>
              <a:t> more </a:t>
            </a:r>
            <a:r>
              <a:rPr lang="cs-CZ" sz="1200" b="0" i="0" u="none" strike="noStrike" kern="1200" baseline="0" dirty="0" err="1">
                <a:solidFill>
                  <a:schemeClr val="tx1"/>
                </a:solidFill>
                <a:latin typeface="+mn-lt"/>
                <a:ea typeface="+mn-ea"/>
                <a:cs typeface="+mn-cs"/>
              </a:rPr>
              <a:t>children</a:t>
            </a:r>
            <a:r>
              <a:rPr lang="cs-CZ" sz="1200" b="0" i="0" u="none" strike="noStrike" kern="1200" baseline="0" dirty="0">
                <a:solidFill>
                  <a:schemeClr val="tx1"/>
                </a:solidFill>
                <a:latin typeface="+mn-lt"/>
                <a:ea typeface="+mn-ea"/>
                <a:cs typeface="+mn-cs"/>
              </a:rPr>
              <a:t> and to </a:t>
            </a:r>
            <a:r>
              <a:rPr lang="cs-CZ" sz="1200" b="0" i="0" u="none" strike="noStrike" kern="1200" baseline="0" dirty="0" err="1">
                <a:solidFill>
                  <a:schemeClr val="tx1"/>
                </a:solidFill>
                <a:latin typeface="+mn-lt"/>
                <a:ea typeface="+mn-ea"/>
                <a:cs typeface="+mn-cs"/>
              </a:rPr>
              <a:t>have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them</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earlyer</a:t>
            </a:r>
            <a:r>
              <a:rPr lang="cs-CZ" sz="1200" b="0" i="0" u="none" strike="noStrike" kern="1200" baseline="0" dirty="0">
                <a:solidFill>
                  <a:schemeClr val="tx1"/>
                </a:solidFill>
                <a:latin typeface="+mn-lt"/>
                <a:ea typeface="+mn-ea"/>
                <a:cs typeface="+mn-cs"/>
              </a:rPr>
              <a:t>. And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believe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various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nonsenses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that</a:t>
            </a:r>
            <a:r>
              <a:rPr lang="cs-CZ" sz="1200" b="0" i="0" u="none" strike="noStrike" kern="1200" baseline="0" dirty="0">
                <a:solidFill>
                  <a:schemeClr val="tx1"/>
                </a:solidFill>
                <a:latin typeface="+mn-lt"/>
                <a:ea typeface="+mn-ea"/>
                <a:cs typeface="+mn-cs"/>
              </a:rPr>
              <a:t> make </a:t>
            </a:r>
            <a:r>
              <a:rPr lang="cs-CZ" sz="1200" b="0" i="0" u="none" strike="noStrike" kern="1200" baseline="0" dirty="0" err="1">
                <a:solidFill>
                  <a:schemeClr val="tx1"/>
                </a:solidFill>
                <a:latin typeface="+mn-lt"/>
                <a:ea typeface="+mn-ea"/>
                <a:cs typeface="+mn-cs"/>
              </a:rPr>
              <a:t>us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behave</a:t>
            </a:r>
            <a:r>
              <a:rPr lang="cs-CZ" sz="1200" b="0" i="0" u="none" strike="noStrike" kern="1200" baseline="0" dirty="0">
                <a:solidFill>
                  <a:schemeClr val="tx1"/>
                </a:solidFill>
                <a:latin typeface="+mn-lt"/>
                <a:ea typeface="+mn-ea"/>
                <a:cs typeface="+mn-cs"/>
              </a:rPr>
              <a:t> in </a:t>
            </a:r>
            <a:r>
              <a:rPr lang="cs-CZ" sz="1200" b="0" i="0" u="none" strike="noStrike" kern="1200" baseline="0" dirty="0" err="1">
                <a:solidFill>
                  <a:schemeClr val="tx1"/>
                </a:solidFill>
                <a:latin typeface="+mn-lt"/>
                <a:ea typeface="+mn-ea"/>
                <a:cs typeface="+mn-cs"/>
              </a:rPr>
              <a:t>harmful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ways</a:t>
            </a:r>
            <a:r>
              <a:rPr lang="cs-CZ" sz="1200" b="0" i="0" u="none" strike="noStrike" kern="1200" baseline="0" dirty="0">
                <a:solidFill>
                  <a:schemeClr val="tx1"/>
                </a:solidFill>
                <a:latin typeface="+mn-lt"/>
                <a:ea typeface="+mn-ea"/>
                <a:cs typeface="+mn-cs"/>
              </a:rPr>
              <a:t>.</a:t>
            </a:r>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36</a:t>
            </a:fld>
            <a:endParaRPr lang="en-US"/>
          </a:p>
        </p:txBody>
      </p:sp>
    </p:spTree>
    <p:extLst>
      <p:ext uri="{BB962C8B-B14F-4D97-AF65-F5344CB8AC3E}">
        <p14:creationId xmlns:p14="http://schemas.microsoft.com/office/powerpoint/2010/main" val="51699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Zástupný symbol pro obrázek snímku 1"/>
          <p:cNvSpPr>
            <a:spLocks noGrp="1" noRot="1" noChangeAspect="1" noTextEdit="1"/>
          </p:cNvSpPr>
          <p:nvPr>
            <p:ph type="sldImg"/>
          </p:nvPr>
        </p:nvSpPr>
        <p:spPr>
          <a:ln/>
        </p:spPr>
      </p:sp>
      <p:sp>
        <p:nvSpPr>
          <p:cNvPr id="51203" name="Zástupný symbol pro poznámky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cs-CZ" altLang="cs-CZ" dirty="0">
              <a:latin typeface="Arial" panose="020B0604020202020204" pitchFamily="34" charset="0"/>
            </a:endParaRPr>
          </a:p>
          <a:p>
            <a:r>
              <a:rPr lang="cs-CZ" altLang="cs-CZ" dirty="0">
                <a:latin typeface="Arial" panose="020B0604020202020204" pitchFamily="34" charset="0"/>
              </a:rPr>
              <a:t>But </a:t>
            </a:r>
            <a:r>
              <a:rPr lang="cs-CZ" altLang="cs-CZ" dirty="0" err="1">
                <a:latin typeface="Arial" panose="020B0604020202020204" pitchFamily="34" charset="0"/>
              </a:rPr>
              <a:t>that</a:t>
            </a:r>
            <a:r>
              <a:rPr lang="cs-CZ" altLang="cs-CZ" dirty="0">
                <a:latin typeface="Arial" panose="020B0604020202020204" pitchFamily="34" charset="0"/>
              </a:rPr>
              <a:t> </a:t>
            </a:r>
            <a:r>
              <a:rPr lang="cs-CZ" altLang="cs-CZ" dirty="0" err="1">
                <a:latin typeface="Arial" panose="020B0604020202020204" pitchFamily="34" charset="0"/>
              </a:rPr>
              <a:t>is</a:t>
            </a:r>
            <a:r>
              <a:rPr lang="cs-CZ" altLang="cs-CZ" dirty="0">
                <a:latin typeface="Arial" panose="020B0604020202020204" pitchFamily="34" charset="0"/>
              </a:rPr>
              <a:t> OK</a:t>
            </a:r>
            <a:r>
              <a:rPr lang="cs-CZ" altLang="cs-CZ" baseline="0" dirty="0">
                <a:latin typeface="Arial" panose="020B0604020202020204" pitchFamily="34" charset="0"/>
              </a:rPr>
              <a:t>. I </a:t>
            </a:r>
            <a:r>
              <a:rPr lang="cs-CZ" altLang="cs-CZ" baseline="0" dirty="0" err="1">
                <a:latin typeface="Arial" panose="020B0604020202020204" pitchFamily="34" charset="0"/>
              </a:rPr>
              <a:t>mean</a:t>
            </a:r>
            <a:r>
              <a:rPr lang="cs-CZ" altLang="cs-CZ" baseline="0" dirty="0">
                <a:latin typeface="Arial" panose="020B0604020202020204" pitchFamily="34" charset="0"/>
              </a:rPr>
              <a:t>, </a:t>
            </a:r>
            <a:r>
              <a:rPr lang="cs-CZ" altLang="cs-CZ" dirty="0" err="1">
                <a:latin typeface="Arial" panose="020B0604020202020204" pitchFamily="34" charset="0"/>
              </a:rPr>
              <a:t>what</a:t>
            </a:r>
            <a:r>
              <a:rPr lang="cs-CZ" altLang="cs-CZ" dirty="0">
                <a:latin typeface="Arial" panose="020B0604020202020204" pitchFamily="34" charset="0"/>
              </a:rPr>
              <a:t> </a:t>
            </a:r>
            <a:r>
              <a:rPr lang="cs-CZ" altLang="cs-CZ" dirty="0" err="1">
                <a:latin typeface="Arial" panose="020B0604020202020204" pitchFamily="34" charset="0"/>
              </a:rPr>
              <a:t>else</a:t>
            </a:r>
            <a:r>
              <a:rPr lang="cs-CZ" altLang="cs-CZ" dirty="0">
                <a:latin typeface="Arial" panose="020B0604020202020204" pitchFamily="34" charset="0"/>
              </a:rPr>
              <a:t> </a:t>
            </a:r>
            <a:r>
              <a:rPr lang="cs-CZ" altLang="cs-CZ" dirty="0" err="1">
                <a:latin typeface="Arial" panose="020B0604020202020204" pitchFamily="34" charset="0"/>
              </a:rPr>
              <a:t>shouls</a:t>
            </a:r>
            <a:r>
              <a:rPr lang="cs-CZ" altLang="cs-CZ" dirty="0">
                <a:latin typeface="Arial" panose="020B0604020202020204" pitchFamily="34" charset="0"/>
              </a:rPr>
              <a:t> </a:t>
            </a:r>
            <a:r>
              <a:rPr lang="cs-CZ" altLang="cs-CZ" dirty="0" err="1">
                <a:latin typeface="Arial" panose="020B0604020202020204" pitchFamily="34" charset="0"/>
              </a:rPr>
              <a:t>we</a:t>
            </a:r>
            <a:r>
              <a:rPr lang="cs-CZ" altLang="cs-CZ" dirty="0">
                <a:latin typeface="Arial" panose="020B0604020202020204" pitchFamily="34" charset="0"/>
              </a:rPr>
              <a:t> use?</a:t>
            </a:r>
            <a:r>
              <a:rPr lang="cs-CZ" altLang="cs-CZ" baseline="0" dirty="0">
                <a:latin typeface="Arial" panose="020B0604020202020204" pitchFamily="34" charset="0"/>
              </a:rPr>
              <a:t> </a:t>
            </a:r>
            <a:r>
              <a:rPr lang="cs-CZ" altLang="cs-CZ" baseline="0" dirty="0" err="1">
                <a:latin typeface="Arial" panose="020B0604020202020204" pitchFamily="34" charset="0"/>
              </a:rPr>
              <a:t>Evobio</a:t>
            </a:r>
            <a:r>
              <a:rPr lang="cs-CZ" altLang="cs-CZ" baseline="0" dirty="0">
                <a:latin typeface="Arial" panose="020B0604020202020204" pitchFamily="34" charset="0"/>
              </a:rPr>
              <a:t> </a:t>
            </a:r>
            <a:r>
              <a:rPr lang="cs-CZ" altLang="cs-CZ" baseline="0" dirty="0" err="1">
                <a:latin typeface="Arial" panose="020B0604020202020204" pitchFamily="34" charset="0"/>
              </a:rPr>
              <a:t>is</a:t>
            </a:r>
            <a:r>
              <a:rPr lang="cs-CZ" altLang="cs-CZ" baseline="0" dirty="0">
                <a:latin typeface="Arial" panose="020B0604020202020204" pitchFamily="34" charset="0"/>
              </a:rPr>
              <a:t> a science </a:t>
            </a:r>
            <a:r>
              <a:rPr lang="cs-CZ" altLang="cs-CZ" baseline="0" dirty="0" err="1">
                <a:latin typeface="Arial" panose="020B0604020202020204" pitchFamily="34" charset="0"/>
              </a:rPr>
              <a:t>that</a:t>
            </a:r>
            <a:r>
              <a:rPr lang="cs-CZ" altLang="cs-CZ" baseline="0" dirty="0">
                <a:latin typeface="Arial" panose="020B0604020202020204" pitchFamily="34" charset="0"/>
              </a:rPr>
              <a:t> </a:t>
            </a:r>
            <a:r>
              <a:rPr lang="cs-CZ" altLang="cs-CZ" baseline="0" dirty="0" err="1">
                <a:latin typeface="Arial" panose="020B0604020202020204" pitchFamily="34" charset="0"/>
              </a:rPr>
              <a:t>infers</a:t>
            </a:r>
            <a:r>
              <a:rPr lang="cs-CZ" altLang="cs-CZ" baseline="0" dirty="0">
                <a:latin typeface="Arial" panose="020B0604020202020204" pitchFamily="34" charset="0"/>
              </a:rPr>
              <a:t> past </a:t>
            </a:r>
            <a:r>
              <a:rPr lang="cs-CZ" altLang="cs-CZ" baseline="0" dirty="0" err="1">
                <a:latin typeface="Arial" panose="020B0604020202020204" pitchFamily="34" charset="0"/>
              </a:rPr>
              <a:t>processes</a:t>
            </a:r>
            <a:r>
              <a:rPr lang="cs-CZ" altLang="cs-CZ" baseline="0" dirty="0">
                <a:latin typeface="Arial" panose="020B0604020202020204" pitchFamily="34" charset="0"/>
              </a:rPr>
              <a:t> </a:t>
            </a:r>
            <a:r>
              <a:rPr lang="cs-CZ" altLang="cs-CZ" baseline="0" dirty="0" err="1">
                <a:latin typeface="Arial" panose="020B0604020202020204" pitchFamily="34" charset="0"/>
              </a:rPr>
              <a:t>from</a:t>
            </a:r>
            <a:r>
              <a:rPr lang="cs-CZ" altLang="cs-CZ" baseline="0" dirty="0">
                <a:latin typeface="Arial" panose="020B0604020202020204" pitchFamily="34" charset="0"/>
              </a:rPr>
              <a:t> </a:t>
            </a:r>
            <a:r>
              <a:rPr lang="cs-CZ" altLang="cs-CZ" baseline="0" dirty="0" err="1">
                <a:latin typeface="Arial" panose="020B0604020202020204" pitchFamily="34" charset="0"/>
              </a:rPr>
              <a:t>presnt-day</a:t>
            </a:r>
            <a:r>
              <a:rPr lang="cs-CZ" altLang="cs-CZ" baseline="0" dirty="0">
                <a:latin typeface="Arial" panose="020B0604020202020204" pitchFamily="34" charset="0"/>
              </a:rPr>
              <a:t> </a:t>
            </a:r>
            <a:r>
              <a:rPr lang="cs-CZ" altLang="cs-CZ" baseline="0" dirty="0" err="1">
                <a:latin typeface="Arial" panose="020B0604020202020204" pitchFamily="34" charset="0"/>
              </a:rPr>
              <a:t>patterns</a:t>
            </a:r>
            <a:r>
              <a:rPr lang="cs-CZ" altLang="cs-CZ" baseline="0" dirty="0">
                <a:latin typeface="Arial" panose="020B0604020202020204" pitchFamily="34" charset="0"/>
              </a:rPr>
              <a:t>. And </a:t>
            </a:r>
            <a:r>
              <a:rPr lang="cs-CZ" altLang="cs-CZ" baseline="0" dirty="0" err="1">
                <a:latin typeface="Arial" panose="020B0604020202020204" pitchFamily="34" charset="0"/>
              </a:rPr>
              <a:t>than</a:t>
            </a:r>
            <a:r>
              <a:rPr lang="cs-CZ" altLang="cs-CZ" baseline="0" dirty="0">
                <a:latin typeface="Arial" panose="020B0604020202020204" pitchFamily="34" charset="0"/>
              </a:rPr>
              <a:t> </a:t>
            </a:r>
            <a:r>
              <a:rPr lang="cs-CZ" altLang="cs-CZ" baseline="0" dirty="0" err="1">
                <a:latin typeface="Arial" panose="020B0604020202020204" pitchFamily="34" charset="0"/>
              </a:rPr>
              <a:t>it</a:t>
            </a:r>
            <a:r>
              <a:rPr lang="cs-CZ" altLang="cs-CZ" baseline="0" dirty="0">
                <a:latin typeface="Arial" panose="020B0604020202020204" pitchFamily="34" charset="0"/>
              </a:rPr>
              <a:t> </a:t>
            </a:r>
            <a:r>
              <a:rPr lang="cs-CZ" altLang="cs-CZ" baseline="0" dirty="0" err="1">
                <a:latin typeface="Arial" panose="020B0604020202020204" pitchFamily="34" charset="0"/>
              </a:rPr>
              <a:t>uses</a:t>
            </a:r>
            <a:r>
              <a:rPr lang="cs-CZ" altLang="cs-CZ" baseline="0" dirty="0">
                <a:latin typeface="Arial" panose="020B0604020202020204" pitchFamily="34" charset="0"/>
              </a:rPr>
              <a:t> a </a:t>
            </a:r>
            <a:r>
              <a:rPr lang="cs-CZ" altLang="cs-CZ" baseline="0" dirty="0" err="1">
                <a:latin typeface="Arial" panose="020B0604020202020204" pitchFamily="34" charset="0"/>
              </a:rPr>
              <a:t>knowledgeof</a:t>
            </a:r>
            <a:r>
              <a:rPr lang="cs-CZ" altLang="cs-CZ" baseline="0" dirty="0">
                <a:latin typeface="Arial" panose="020B0604020202020204" pitchFamily="34" charset="0"/>
              </a:rPr>
              <a:t> these </a:t>
            </a:r>
            <a:r>
              <a:rPr lang="cs-CZ" altLang="cs-CZ" baseline="0" dirty="0" err="1">
                <a:latin typeface="Arial" panose="020B0604020202020204" pitchFamily="34" charset="0"/>
              </a:rPr>
              <a:t>processes</a:t>
            </a:r>
            <a:r>
              <a:rPr lang="cs-CZ" altLang="cs-CZ" baseline="0" dirty="0">
                <a:latin typeface="Arial" panose="020B0604020202020204" pitchFamily="34" charset="0"/>
              </a:rPr>
              <a:t> to </a:t>
            </a:r>
            <a:r>
              <a:rPr lang="cs-CZ" altLang="cs-CZ" baseline="0" dirty="0" err="1">
                <a:latin typeface="Arial" panose="020B0604020202020204" pitchFamily="34" charset="0"/>
              </a:rPr>
              <a:t>better</a:t>
            </a:r>
            <a:r>
              <a:rPr lang="cs-CZ" altLang="cs-CZ" baseline="0" dirty="0">
                <a:latin typeface="Arial" panose="020B0604020202020204" pitchFamily="34" charset="0"/>
              </a:rPr>
              <a:t> </a:t>
            </a:r>
            <a:r>
              <a:rPr lang="cs-CZ" altLang="cs-CZ" baseline="0" dirty="0" err="1">
                <a:latin typeface="Arial" panose="020B0604020202020204" pitchFamily="34" charset="0"/>
              </a:rPr>
              <a:t>understand</a:t>
            </a:r>
            <a:r>
              <a:rPr lang="cs-CZ" altLang="cs-CZ" baseline="0" dirty="0">
                <a:latin typeface="Arial" panose="020B0604020202020204" pitchFamily="34" charset="0"/>
              </a:rPr>
              <a:t> </a:t>
            </a:r>
            <a:r>
              <a:rPr lang="cs-CZ" altLang="cs-CZ" baseline="0" dirty="0" err="1">
                <a:latin typeface="Arial" panose="020B0604020202020204" pitchFamily="34" charset="0"/>
              </a:rPr>
              <a:t>those</a:t>
            </a:r>
            <a:r>
              <a:rPr lang="cs-CZ" altLang="cs-CZ" baseline="0" dirty="0">
                <a:latin typeface="Arial" panose="020B0604020202020204" pitchFamily="34" charset="0"/>
              </a:rPr>
              <a:t> </a:t>
            </a:r>
            <a:r>
              <a:rPr lang="cs-CZ" altLang="cs-CZ" baseline="0" dirty="0" err="1">
                <a:latin typeface="Arial" panose="020B0604020202020204" pitchFamily="34" charset="0"/>
              </a:rPr>
              <a:t>patterns</a:t>
            </a:r>
            <a:r>
              <a:rPr lang="cs-CZ" altLang="cs-CZ" baseline="0" dirty="0">
                <a:latin typeface="Arial" panose="020B0604020202020204" pitchFamily="34" charset="0"/>
              </a:rPr>
              <a:t>…</a:t>
            </a:r>
            <a:endParaRPr lang="cs-CZ" altLang="cs-CZ" dirty="0">
              <a:latin typeface="Arial" panose="020B0604020202020204" pitchFamily="34" charset="0"/>
            </a:endParaRPr>
          </a:p>
          <a:p>
            <a:endParaRPr lang="cs-CZ" altLang="cs-CZ" dirty="0">
              <a:latin typeface="Arial" panose="020B0604020202020204" pitchFamily="34" charset="0"/>
            </a:endParaRPr>
          </a:p>
          <a:p>
            <a:r>
              <a:rPr lang="cs-CZ" altLang="cs-CZ" dirty="0">
                <a:latin typeface="Arial" panose="020B0604020202020204" pitchFamily="34" charset="0"/>
              </a:rPr>
              <a:t>Celé 20. století se neslo ve znamení hledání primáta, který by byl co nejlépe odpovídal</a:t>
            </a:r>
            <a:r>
              <a:rPr lang="cs-CZ" altLang="cs-CZ" baseline="0" dirty="0">
                <a:latin typeface="Arial" panose="020B0604020202020204" pitchFamily="34" charset="0"/>
              </a:rPr>
              <a:t> předpokládaným předkům…</a:t>
            </a:r>
            <a:endParaRPr lang="cs-CZ" altLang="cs-CZ" dirty="0">
              <a:latin typeface="Arial" panose="020B0604020202020204" pitchFamily="34" charset="0"/>
            </a:endParaRPr>
          </a:p>
          <a:p>
            <a:endParaRPr lang="cs-CZ" altLang="cs-CZ" dirty="0">
              <a:latin typeface="Arial" panose="020B0604020202020204" pitchFamily="34" charset="0"/>
            </a:endParaRPr>
          </a:p>
          <a:p>
            <a:r>
              <a:rPr lang="en-US" altLang="cs-CZ" dirty="0">
                <a:latin typeface="Arial" panose="020B0604020202020204" pitchFamily="34" charset="0"/>
              </a:rPr>
              <a:t>While the fist evolutionists remained intentionally vague concerning the characteristics of the ape-man ancestors (e.g., Huxley, 1863; Darwin, 1871: 520), successive researches vigorously used living apes as explicit models for the former (Tuttle et al., 1974; Latimer et al., 1981). This shift can be characterized by the quotation by the early </a:t>
            </a:r>
            <a:r>
              <a:rPr lang="en-US" altLang="cs-CZ" dirty="0" err="1">
                <a:latin typeface="Arial" panose="020B0604020202020204" pitchFamily="34" charset="0"/>
              </a:rPr>
              <a:t>prebrachiationist</a:t>
            </a:r>
            <a:r>
              <a:rPr lang="en-US" altLang="cs-CZ" dirty="0">
                <a:latin typeface="Arial" panose="020B0604020202020204" pitchFamily="34" charset="0"/>
              </a:rPr>
              <a:t> Adolph H. Schultz: “For reasons not yet worked out I incline to the view that gibbons have retained a greater number of primitive characters which may have been the property of the ‘missing link’ than any other of the living apes” (Schultz, 1927: 40). The modeling techniques employed so far have been explicitly or implicitly based on preferred referential species or attempted to answer the question which extant species is (behaviorally) most similar to the common ancestor in question. Similar approaches dominated the whole 20th century.</a:t>
            </a:r>
          </a:p>
          <a:p>
            <a:endParaRPr lang="cs-CZ" altLang="cs-CZ" dirty="0">
              <a:latin typeface="Arial" panose="020B0604020202020204" pitchFamily="34" charset="0"/>
            </a:endParaRPr>
          </a:p>
          <a:p>
            <a:r>
              <a:rPr lang="cs-CZ" altLang="cs-CZ" dirty="0" err="1">
                <a:latin typeface="Arial" panose="020B0604020202020204" pitchFamily="34" charset="0"/>
              </a:rPr>
              <a:t>Referential</a:t>
            </a:r>
            <a:r>
              <a:rPr lang="cs-CZ" altLang="cs-CZ" dirty="0">
                <a:latin typeface="Arial" panose="020B0604020202020204" pitchFamily="34" charset="0"/>
              </a:rPr>
              <a:t> modelling vs. n</a:t>
            </a:r>
            <a:r>
              <a:rPr lang="en-US" altLang="cs-CZ" dirty="0">
                <a:latin typeface="Arial" panose="020B0604020202020204" pitchFamily="34" charset="0"/>
              </a:rPr>
              <a:t>on-referential modeling, “conceptual”, or “strategic” modeling</a:t>
            </a:r>
            <a:r>
              <a:rPr lang="cs-CZ" altLang="cs-CZ" dirty="0">
                <a:latin typeface="Arial" panose="020B0604020202020204" pitchFamily="34" charset="0"/>
              </a:rPr>
              <a:t>.</a:t>
            </a:r>
          </a:p>
          <a:p>
            <a:endParaRPr lang="cs-CZ" altLang="cs-CZ" dirty="0">
              <a:latin typeface="Arial" panose="020B0604020202020204" pitchFamily="34" charset="0"/>
            </a:endParaRPr>
          </a:p>
          <a:p>
            <a:r>
              <a:rPr lang="cs-CZ" altLang="cs-CZ" dirty="0">
                <a:latin typeface="Arial" panose="020B0604020202020204" pitchFamily="34" charset="0"/>
              </a:rPr>
              <a:t>R</a:t>
            </a:r>
            <a:r>
              <a:rPr lang="en-US" altLang="cs-CZ" dirty="0" err="1">
                <a:latin typeface="Arial" panose="020B0604020202020204" pitchFamily="34" charset="0"/>
              </a:rPr>
              <a:t>eferential</a:t>
            </a:r>
            <a:r>
              <a:rPr lang="en-US" altLang="cs-CZ" dirty="0">
                <a:latin typeface="Arial" panose="020B0604020202020204" pitchFamily="34" charset="0"/>
              </a:rPr>
              <a:t> models use as a template the social system of a particular nonhuman primate species whose ecology and behavior exhibit features believed to be analogous with those of the stem hominid species. In the I96</a:t>
            </a:r>
            <a:r>
              <a:rPr lang="cs-CZ" altLang="cs-CZ" dirty="0">
                <a:latin typeface="Arial" panose="020B0604020202020204" pitchFamily="34" charset="0"/>
              </a:rPr>
              <a:t>0</a:t>
            </a:r>
            <a:r>
              <a:rPr lang="en-US" altLang="cs-CZ" dirty="0">
                <a:latin typeface="Arial" panose="020B0604020202020204" pitchFamily="34" charset="0"/>
              </a:rPr>
              <a:t>s, for example, the </a:t>
            </a:r>
            <a:r>
              <a:rPr lang="en-US" altLang="cs-CZ" b="1" dirty="0">
                <a:latin typeface="Arial" panose="020B0604020202020204" pitchFamily="34" charset="0"/>
              </a:rPr>
              <a:t>savannah baboon </a:t>
            </a:r>
            <a:r>
              <a:rPr lang="en-US" altLang="cs-CZ" dirty="0">
                <a:latin typeface="Arial" panose="020B0604020202020204" pitchFamily="34" charset="0"/>
              </a:rPr>
              <a:t>was commonly seen as a model for the behavior of early hominids because it </a:t>
            </a:r>
            <a:r>
              <a:rPr lang="en-US" altLang="cs-CZ" b="1" dirty="0">
                <a:latin typeface="Arial" panose="020B0604020202020204" pitchFamily="34" charset="0"/>
              </a:rPr>
              <a:t>occupies an ecological niche and has a geographic distribution similar to those of </a:t>
            </a:r>
            <a:r>
              <a:rPr lang="en-US" altLang="cs-CZ" b="1" dirty="0" err="1">
                <a:latin typeface="Arial" panose="020B0604020202020204" pitchFamily="34" charset="0"/>
              </a:rPr>
              <a:t>Plio</a:t>
            </a:r>
            <a:r>
              <a:rPr lang="en-US" altLang="cs-CZ" b="1" dirty="0">
                <a:latin typeface="Arial" panose="020B0604020202020204" pitchFamily="34" charset="0"/>
              </a:rPr>
              <a:t>/</a:t>
            </a:r>
            <a:r>
              <a:rPr lang="en-US" altLang="cs-CZ" b="1" dirty="0" err="1">
                <a:latin typeface="Arial" panose="020B0604020202020204" pitchFamily="34" charset="0"/>
              </a:rPr>
              <a:t>Pleis</a:t>
            </a:r>
            <a:r>
              <a:rPr lang="en-US" altLang="cs-CZ" b="1" dirty="0">
                <a:latin typeface="Arial" panose="020B0604020202020204" pitchFamily="34" charset="0"/>
              </a:rPr>
              <a:t>- </a:t>
            </a:r>
            <a:r>
              <a:rPr lang="en-US" altLang="cs-CZ" b="1" dirty="0" err="1">
                <a:latin typeface="Arial" panose="020B0604020202020204" pitchFamily="34" charset="0"/>
              </a:rPr>
              <a:t>tocene</a:t>
            </a:r>
            <a:r>
              <a:rPr lang="en-US" altLang="cs-CZ" b="1" dirty="0">
                <a:latin typeface="Arial" panose="020B0604020202020204" pitchFamily="34" charset="0"/>
              </a:rPr>
              <a:t> hominids</a:t>
            </a:r>
            <a:r>
              <a:rPr lang="en-US" altLang="cs-CZ" dirty="0">
                <a:latin typeface="Arial" panose="020B0604020202020204" pitchFamily="34" charset="0"/>
              </a:rPr>
              <a:t>. </a:t>
            </a:r>
            <a:endParaRPr lang="cs-CZ" altLang="cs-CZ" dirty="0">
              <a:latin typeface="Arial" panose="020B0604020202020204" pitchFamily="34" charset="0"/>
            </a:endParaRPr>
          </a:p>
          <a:p>
            <a:endParaRPr lang="cs-CZ" altLang="cs-CZ" dirty="0">
              <a:latin typeface="Arial" panose="020B0604020202020204" pitchFamily="34" charset="0"/>
            </a:endParaRPr>
          </a:p>
          <a:p>
            <a:r>
              <a:rPr lang="en-US" altLang="cs-CZ" b="1" dirty="0">
                <a:latin typeface="Arial" panose="020B0604020202020204" pitchFamily="34" charset="0"/>
              </a:rPr>
              <a:t>Conceptual models </a:t>
            </a:r>
            <a:r>
              <a:rPr lang="en-US" altLang="cs-CZ" dirty="0">
                <a:latin typeface="Arial" panose="020B0604020202020204" pitchFamily="34" charset="0"/>
              </a:rPr>
              <a:t>are defined as combining the unique morphological features of hominids with information from evolutionary ecology, sociobiology, and behavioral ecology to identify aspects of the probable social system of the proposed common ancestor of the earliest hominids</a:t>
            </a:r>
            <a:r>
              <a:rPr lang="cs-CZ" altLang="cs-CZ" dirty="0">
                <a:latin typeface="Arial" panose="020B0604020202020204" pitchFamily="34" charset="0"/>
              </a:rPr>
              <a:t>. </a:t>
            </a:r>
            <a:r>
              <a:rPr lang="cs-CZ" altLang="cs-CZ" dirty="0" err="1">
                <a:latin typeface="Arial" panose="020B0604020202020204" pitchFamily="34" charset="0"/>
              </a:rPr>
              <a:t>The</a:t>
            </a:r>
            <a:r>
              <a:rPr lang="cs-CZ" altLang="cs-CZ" dirty="0">
                <a:latin typeface="Arial" panose="020B0604020202020204" pitchFamily="34" charset="0"/>
              </a:rPr>
              <a:t> </a:t>
            </a:r>
            <a:r>
              <a:rPr lang="cs-CZ" altLang="cs-CZ" dirty="0" err="1">
                <a:latin typeface="Arial" panose="020B0604020202020204" pitchFamily="34" charset="0"/>
              </a:rPr>
              <a:t>conceptual</a:t>
            </a:r>
            <a:r>
              <a:rPr lang="cs-CZ" altLang="cs-CZ" dirty="0">
                <a:latin typeface="Arial" panose="020B0604020202020204" pitchFamily="34" charset="0"/>
              </a:rPr>
              <a:t> </a:t>
            </a:r>
            <a:r>
              <a:rPr lang="en-US" altLang="cs-CZ" dirty="0">
                <a:latin typeface="Arial" panose="020B0604020202020204" pitchFamily="34" charset="0"/>
              </a:rPr>
              <a:t>modeling is based on the implicit assumption that only limited number of possible behaviors or</a:t>
            </a:r>
            <a:r>
              <a:rPr lang="cs-CZ" altLang="cs-CZ" dirty="0">
                <a:latin typeface="Arial" panose="020B0604020202020204" pitchFamily="34" charset="0"/>
              </a:rPr>
              <a:t> </a:t>
            </a:r>
            <a:r>
              <a:rPr lang="en-US" altLang="cs-CZ" dirty="0">
                <a:latin typeface="Arial" panose="020B0604020202020204" pitchFamily="34" charset="0"/>
              </a:rPr>
              <a:t>strategies does exist, given the morphology and physiology of the species and the environmental</a:t>
            </a:r>
            <a:r>
              <a:rPr lang="cs-CZ" altLang="cs-CZ" dirty="0">
                <a:latin typeface="Arial" panose="020B0604020202020204" pitchFamily="34" charset="0"/>
              </a:rPr>
              <a:t> </a:t>
            </a:r>
            <a:r>
              <a:rPr lang="en-US" altLang="cs-CZ" dirty="0">
                <a:latin typeface="Arial" panose="020B0604020202020204" pitchFamily="34" charset="0"/>
              </a:rPr>
              <a:t>constraints, so one is able to </a:t>
            </a:r>
            <a:r>
              <a:rPr lang="cs-CZ" altLang="cs-CZ" dirty="0">
                <a:latin typeface="Arial" panose="020B0604020202020204" pitchFamily="34" charset="0"/>
              </a:rPr>
              <a:t>"</a:t>
            </a:r>
            <a:r>
              <a:rPr lang="en-US" altLang="cs-CZ" dirty="0">
                <a:latin typeface="Arial" panose="020B0604020202020204" pitchFamily="34" charset="0"/>
              </a:rPr>
              <a:t>predict</a:t>
            </a:r>
            <a:r>
              <a:rPr lang="cs-CZ" altLang="cs-CZ" dirty="0">
                <a:latin typeface="Arial" panose="020B0604020202020204" pitchFamily="34" charset="0"/>
              </a:rPr>
              <a:t>"</a:t>
            </a:r>
            <a:r>
              <a:rPr lang="en-US" altLang="cs-CZ" dirty="0">
                <a:latin typeface="Arial" panose="020B0604020202020204" pitchFamily="34" charset="0"/>
              </a:rPr>
              <a:t> ancestral behavior on the basis of some general evolutionary</a:t>
            </a:r>
            <a:r>
              <a:rPr lang="cs-CZ" altLang="cs-CZ" dirty="0">
                <a:latin typeface="Arial" panose="020B0604020202020204" pitchFamily="34" charset="0"/>
              </a:rPr>
              <a:t> </a:t>
            </a:r>
            <a:r>
              <a:rPr lang="cs-CZ" altLang="cs-CZ" dirty="0" err="1">
                <a:latin typeface="Arial" panose="020B0604020202020204" pitchFamily="34" charset="0"/>
              </a:rPr>
              <a:t>rules</a:t>
            </a:r>
            <a:r>
              <a:rPr lang="cs-CZ" altLang="cs-CZ" dirty="0">
                <a:latin typeface="Arial" panose="020B0604020202020204" pitchFamily="34" charset="0"/>
              </a:rPr>
              <a:t> (funkční morfologie, r-K kontinuum, behaviorální ekologie, inkluzivní </a:t>
            </a:r>
            <a:r>
              <a:rPr lang="cs-CZ" altLang="cs-CZ" dirty="0" err="1">
                <a:latin typeface="Arial" panose="020B0604020202020204" pitchFamily="34" charset="0"/>
              </a:rPr>
              <a:t>fittness</a:t>
            </a:r>
            <a:r>
              <a:rPr lang="cs-CZ" altLang="cs-CZ" dirty="0">
                <a:latin typeface="Arial" panose="020B0604020202020204" pitchFamily="34" charset="0"/>
              </a:rPr>
              <a:t>, teorie sexuální selekce, </a:t>
            </a:r>
            <a:r>
              <a:rPr lang="cs-CZ" altLang="cs-CZ" dirty="0" err="1">
                <a:latin typeface="Arial" panose="020B0604020202020204" pitchFamily="34" charset="0"/>
              </a:rPr>
              <a:t>optimalita</a:t>
            </a:r>
            <a:r>
              <a:rPr lang="cs-CZ" altLang="cs-CZ" dirty="0">
                <a:latin typeface="Arial" panose="020B0604020202020204" pitchFamily="34" charset="0"/>
              </a:rPr>
              <a:t> chování, …)</a:t>
            </a:r>
          </a:p>
          <a:p>
            <a:endParaRPr lang="cs-CZ" altLang="cs-CZ" dirty="0">
              <a:latin typeface="Arial" panose="020B0604020202020204" pitchFamily="34" charset="0"/>
            </a:endParaRPr>
          </a:p>
          <a:p>
            <a:r>
              <a:rPr lang="cs-CZ" altLang="cs-CZ" dirty="0">
                <a:latin typeface="Arial" panose="020B0604020202020204" pitchFamily="34" charset="0"/>
              </a:rPr>
              <a:t>Snaha o vytvoření sjednoceného modelu lidské evoluce, která bude </a:t>
            </a:r>
            <a:r>
              <a:rPr lang="cs-CZ" altLang="cs-CZ" dirty="0" err="1">
                <a:latin typeface="Arial" panose="020B0604020202020204" pitchFamily="34" charset="0"/>
              </a:rPr>
              <a:t>funkřním</a:t>
            </a:r>
            <a:r>
              <a:rPr lang="cs-CZ" altLang="cs-CZ" dirty="0">
                <a:latin typeface="Arial" panose="020B0604020202020204" pitchFamily="34" charset="0"/>
              </a:rPr>
              <a:t> ekvivalentem newtonovského modelu ve fyzice. Logika: Je možné předpovědět chování předka, pokud máme dostatek informací (o jeho morfologii, paleoekologii). Jenže lidská evoluce není opakovatelný pokus.</a:t>
            </a:r>
          </a:p>
          <a:p>
            <a:endParaRPr lang="cs-CZ" altLang="cs-CZ" dirty="0">
              <a:latin typeface="Arial" panose="020B0604020202020204" pitchFamily="34" charset="0"/>
            </a:endParaRPr>
          </a:p>
          <a:p>
            <a:r>
              <a:rPr lang="cs-CZ" altLang="cs-CZ" dirty="0">
                <a:latin typeface="Arial" panose="020B0604020202020204" pitchFamily="34" charset="0"/>
              </a:rPr>
              <a:t>Modely se liší v tom, že jedny se na znalosti biologie recentních druhů zakládají explicitně, zatímco ty druhé implicitně. Žádný skutečný rozdíl mezi nimi není</a:t>
            </a:r>
          </a:p>
          <a:p>
            <a:endParaRPr lang="cs-CZ" altLang="cs-CZ" dirty="0">
              <a:latin typeface="Arial" panose="020B0604020202020204" pitchFamily="34" charset="0"/>
            </a:endParaRPr>
          </a:p>
          <a:p>
            <a:r>
              <a:rPr lang="cs-CZ" altLang="cs-CZ" dirty="0">
                <a:latin typeface="Arial" panose="020B0604020202020204" pitchFamily="34" charset="0"/>
              </a:rPr>
              <a:t>Referenční modely založené na homologii + analogii – šimpanzi (</a:t>
            </a:r>
            <a:r>
              <a:rPr lang="cs-CZ" altLang="cs-CZ" dirty="0" err="1">
                <a:latin typeface="Arial" panose="020B0604020202020204" pitchFamily="34" charset="0"/>
              </a:rPr>
              <a:t>savanový</a:t>
            </a:r>
            <a:r>
              <a:rPr lang="cs-CZ" altLang="cs-CZ" dirty="0">
                <a:latin typeface="Arial" panose="020B0604020202020204" pitchFamily="34" charset="0"/>
              </a:rPr>
              <a:t> zvlášť), orangutani, </a:t>
            </a:r>
            <a:r>
              <a:rPr lang="cs-CZ" altLang="cs-CZ" dirty="0" err="1">
                <a:latin typeface="Arial" panose="020B0604020202020204" pitchFamily="34" charset="0"/>
              </a:rPr>
              <a:t>giboni</a:t>
            </a:r>
            <a:r>
              <a:rPr lang="cs-CZ" altLang="cs-CZ" dirty="0">
                <a:latin typeface="Arial" panose="020B0604020202020204" pitchFamily="34" charset="0"/>
              </a:rPr>
              <a:t>, paviáni, </a:t>
            </a:r>
            <a:r>
              <a:rPr lang="cs-CZ" altLang="cs-CZ" dirty="0" err="1">
                <a:latin typeface="Arial" panose="020B0604020202020204" pitchFamily="34" charset="0"/>
              </a:rPr>
              <a:t>gelady</a:t>
            </a:r>
            <a:r>
              <a:rPr lang="cs-CZ" altLang="cs-CZ" dirty="0">
                <a:latin typeface="Arial" panose="020B0604020202020204" pitchFamily="34" charset="0"/>
              </a:rPr>
              <a:t>, malpy, chápani</a:t>
            </a:r>
          </a:p>
          <a:p>
            <a:r>
              <a:rPr lang="cs-CZ" altLang="cs-CZ" dirty="0">
                <a:latin typeface="Arial" panose="020B0604020202020204" pitchFamily="34" charset="0"/>
              </a:rPr>
              <a:t>Referenční modely založené čistě na analogii – psi hyenovití, kytovci, sloni, racek stříbřitý, sup mrchožraví, lemčíci</a:t>
            </a:r>
          </a:p>
          <a:p>
            <a:endParaRPr lang="cs-CZ" altLang="cs-CZ" dirty="0">
              <a:latin typeface="Arial" panose="020B0604020202020204" pitchFamily="34" charset="0"/>
            </a:endParaRPr>
          </a:p>
          <a:p>
            <a:r>
              <a:rPr lang="cs-CZ" altLang="cs-CZ" dirty="0" err="1">
                <a:latin typeface="Arial" panose="020B0604020202020204" pitchFamily="34" charset="0"/>
              </a:rPr>
              <a:t>Savannah</a:t>
            </a:r>
            <a:r>
              <a:rPr lang="cs-CZ" altLang="cs-CZ" dirty="0">
                <a:latin typeface="Arial" panose="020B0604020202020204" pitchFamily="34" charset="0"/>
              </a:rPr>
              <a:t> </a:t>
            </a:r>
            <a:r>
              <a:rPr lang="cs-CZ" altLang="cs-CZ" dirty="0" err="1">
                <a:latin typeface="Arial" panose="020B0604020202020204" pitchFamily="34" charset="0"/>
              </a:rPr>
              <a:t>chimpanzee</a:t>
            </a:r>
            <a:r>
              <a:rPr lang="cs-CZ" altLang="cs-CZ" dirty="0">
                <a:latin typeface="Arial" panose="020B0604020202020204" pitchFamily="34" charset="0"/>
              </a:rPr>
              <a:t> – Referenční (prolnutí homo- a analogie)</a:t>
            </a:r>
          </a:p>
          <a:p>
            <a:r>
              <a:rPr lang="cs-CZ" altLang="cs-CZ" dirty="0" err="1">
                <a:latin typeface="Arial" panose="020B0604020202020204" pitchFamily="34" charset="0"/>
              </a:rPr>
              <a:t>Seedeater</a:t>
            </a:r>
            <a:r>
              <a:rPr lang="cs-CZ" altLang="cs-CZ" dirty="0">
                <a:latin typeface="Arial" panose="020B0604020202020204" pitchFamily="34" charset="0"/>
              </a:rPr>
              <a:t> – Prolnutí konceptuálního a referenčního modelování</a:t>
            </a:r>
          </a:p>
          <a:p>
            <a:endParaRPr lang="cs-CZ" altLang="cs-CZ" dirty="0">
              <a:latin typeface="Arial" panose="020B0604020202020204" pitchFamily="34" charset="0"/>
            </a:endParaRPr>
          </a:p>
          <a:p>
            <a:r>
              <a:rPr lang="cs-CZ" altLang="cs-CZ" dirty="0">
                <a:latin typeface="Arial" panose="020B0604020202020204" pitchFamily="34" charset="0"/>
              </a:rPr>
              <a:t>Pro referenční modelování je klíčová volba modelu, která se mění s přísunem nových informací či se změnou paradigmatu v </a:t>
            </a:r>
            <a:r>
              <a:rPr lang="cs-CZ" altLang="cs-CZ" dirty="0" err="1">
                <a:latin typeface="Arial" panose="020B0604020202020204" pitchFamily="34" charset="0"/>
              </a:rPr>
              <a:t>primatologii</a:t>
            </a:r>
            <a:r>
              <a:rPr lang="cs-CZ" altLang="cs-CZ" dirty="0">
                <a:latin typeface="Arial" panose="020B0604020202020204" pitchFamily="34" charset="0"/>
              </a:rPr>
              <a:t> (např. výroba nástrojů či samčí kooperativní lov vs. samičí volba partnera a přechod k monogamii). Přitom posun paradigmatu je často umožněn právě oním přísunem nových informací.</a:t>
            </a:r>
          </a:p>
          <a:p>
            <a:endParaRPr lang="cs-CZ" altLang="cs-CZ" dirty="0">
              <a:latin typeface="Arial" panose="020B0604020202020204" pitchFamily="34" charset="0"/>
            </a:endParaRPr>
          </a:p>
          <a:p>
            <a:endParaRPr lang="cs-CZ" altLang="cs-CZ" dirty="0">
              <a:latin typeface="Arial" panose="020B0604020202020204" pitchFamily="34" charset="0"/>
            </a:endParaRPr>
          </a:p>
          <a:p>
            <a:r>
              <a:rPr lang="en-US" altLang="cs-CZ" dirty="0">
                <a:latin typeface="Arial" panose="020B0604020202020204" pitchFamily="34" charset="0"/>
              </a:rPr>
              <a:t> </a:t>
            </a:r>
            <a:endParaRPr lang="cs-CZ" altLang="cs-CZ" dirty="0">
              <a:latin typeface="Arial" panose="020B0604020202020204" pitchFamily="34" charset="0"/>
            </a:endParaRPr>
          </a:p>
          <a:p>
            <a:endParaRPr lang="cs-CZ" altLang="cs-CZ" dirty="0">
              <a:latin typeface="Arial" panose="020B0604020202020204" pitchFamily="34" charset="0"/>
            </a:endParaRPr>
          </a:p>
          <a:p>
            <a:endParaRPr lang="cs-CZ" altLang="cs-CZ" dirty="0">
              <a:latin typeface="Arial" panose="020B0604020202020204" pitchFamily="34" charset="0"/>
            </a:endParaRPr>
          </a:p>
          <a:p>
            <a:endParaRPr lang="cs-CZ" altLang="cs-CZ" dirty="0">
              <a:latin typeface="Arial" panose="020B0604020202020204" pitchFamily="34" charset="0"/>
            </a:endParaRPr>
          </a:p>
        </p:txBody>
      </p:sp>
      <p:sp>
        <p:nvSpPr>
          <p:cNvPr id="51204" name="Zástupný symbol pro číslo snímk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8F0BC32-1683-4C1A-BC94-42668D7DCB25}" type="slidenum">
              <a:rPr lang="cs-CZ" altLang="cs-CZ"/>
              <a:pPr eaLnBrk="1" hangingPunct="1">
                <a:spcBef>
                  <a:spcPct val="0"/>
                </a:spcBef>
              </a:pPr>
              <a:t>5</a:t>
            </a:fld>
            <a:endParaRPr lang="cs-CZ" altLang="cs-CZ"/>
          </a:p>
        </p:txBody>
      </p:sp>
    </p:spTree>
    <p:extLst>
      <p:ext uri="{BB962C8B-B14F-4D97-AF65-F5344CB8AC3E}">
        <p14:creationId xmlns:p14="http://schemas.microsoft.com/office/powerpoint/2010/main" val="1440063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u="none" strike="noStrike" kern="1200" baseline="0" dirty="0" err="1">
                <a:solidFill>
                  <a:schemeClr val="tx1"/>
                </a:solidFill>
                <a:latin typeface="+mn-lt"/>
                <a:ea typeface="+mn-ea"/>
                <a:cs typeface="+mn-cs"/>
              </a:rPr>
              <a:t>Another</a:t>
            </a:r>
            <a:r>
              <a:rPr lang="cs-CZ" sz="1200" b="1" i="0" u="none" strike="noStrike" kern="1200" baseline="0" dirty="0">
                <a:solidFill>
                  <a:schemeClr val="tx1"/>
                </a:solidFill>
                <a:latin typeface="+mn-lt"/>
                <a:ea typeface="+mn-ea"/>
                <a:cs typeface="+mn-cs"/>
              </a:rPr>
              <a:t> point </a:t>
            </a:r>
            <a:r>
              <a:rPr lang="cs-CZ" sz="1200" b="1" i="0" u="none" strike="noStrike" kern="1200" baseline="0" dirty="0" err="1">
                <a:solidFill>
                  <a:schemeClr val="tx1"/>
                </a:solidFill>
                <a:latin typeface="+mn-lt"/>
                <a:ea typeface="+mn-ea"/>
                <a:cs typeface="+mn-cs"/>
              </a:rPr>
              <a:t>of</a:t>
            </a:r>
            <a:r>
              <a:rPr lang="cs-CZ" sz="1200" b="1" i="0" u="none" strike="noStrike" kern="1200" baseline="0" dirty="0">
                <a:solidFill>
                  <a:schemeClr val="tx1"/>
                </a:solidFill>
                <a:latin typeface="+mn-lt"/>
                <a:ea typeface="+mn-ea"/>
                <a:cs typeface="+mn-cs"/>
              </a:rPr>
              <a:t> </a:t>
            </a:r>
            <a:r>
              <a:rPr lang="cs-CZ" sz="1200" b="1" i="0" u="none" strike="noStrike" kern="1200" baseline="0" dirty="0" err="1">
                <a:solidFill>
                  <a:schemeClr val="tx1"/>
                </a:solidFill>
                <a:latin typeface="+mn-lt"/>
                <a:ea typeface="+mn-ea"/>
                <a:cs typeface="+mn-cs"/>
              </a:rPr>
              <a:t>confusion</a:t>
            </a:r>
            <a:r>
              <a:rPr lang="cs-CZ" sz="1200" b="1" i="0" u="none" strike="noStrike" kern="1200" baseline="0" dirty="0">
                <a:solidFill>
                  <a:schemeClr val="tx1"/>
                </a:solidFill>
                <a:latin typeface="+mn-lt"/>
                <a:ea typeface="+mn-ea"/>
                <a:cs typeface="+mn-cs"/>
              </a:rPr>
              <a:t>…</a:t>
            </a:r>
          </a:p>
          <a:p>
            <a:r>
              <a:rPr lang="cs-CZ" sz="1200" b="0" i="0" u="none" strike="noStrike" kern="1200" baseline="0" dirty="0" err="1">
                <a:solidFill>
                  <a:schemeClr val="tx1"/>
                </a:solidFill>
                <a:latin typeface="+mn-lt"/>
                <a:ea typeface="+mn-ea"/>
                <a:cs typeface="+mn-cs"/>
              </a:rPr>
              <a:t>Evolutionary</a:t>
            </a:r>
            <a:r>
              <a:rPr lang="cs-CZ" sz="1200" b="0" i="0" u="none" strike="noStrike" kern="1200" baseline="0" dirty="0">
                <a:solidFill>
                  <a:schemeClr val="tx1"/>
                </a:solidFill>
                <a:latin typeface="+mn-lt"/>
                <a:ea typeface="+mn-ea"/>
                <a:cs typeface="+mn-cs"/>
              </a:rPr>
              <a:t> psychology </a:t>
            </a:r>
            <a:r>
              <a:rPr lang="cs-CZ" sz="1200" b="0" i="0" u="none" strike="noStrike" kern="1200" baseline="0" dirty="0" err="1">
                <a:solidFill>
                  <a:schemeClr val="tx1"/>
                </a:solidFill>
                <a:latin typeface="+mn-lt"/>
                <a:ea typeface="+mn-ea"/>
                <a:cs typeface="+mn-cs"/>
              </a:rPr>
              <a:t>uses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culture</a:t>
            </a:r>
            <a:r>
              <a:rPr lang="cs-CZ" sz="1200" b="0" i="0" u="none" strike="noStrike" kern="1200" baseline="0" dirty="0">
                <a:solidFill>
                  <a:schemeClr val="tx1"/>
                </a:solidFill>
                <a:latin typeface="+mn-lt"/>
                <a:ea typeface="+mn-ea"/>
                <a:cs typeface="+mn-cs"/>
              </a:rPr>
              <a:t> as a </a:t>
            </a:r>
            <a:r>
              <a:rPr lang="cs-CZ" sz="1200" b="0" i="0" u="none" strike="noStrike" kern="1200" baseline="0" dirty="0" err="1">
                <a:solidFill>
                  <a:schemeClr val="tx1"/>
                </a:solidFill>
                <a:latin typeface="+mn-lt"/>
                <a:ea typeface="+mn-ea"/>
                <a:cs typeface="+mn-cs"/>
              </a:rPr>
              <a:t>way</a:t>
            </a:r>
            <a:r>
              <a:rPr lang="cs-CZ" sz="1200" b="0" i="0" u="none" strike="noStrike" kern="1200" baseline="0" dirty="0">
                <a:solidFill>
                  <a:schemeClr val="tx1"/>
                </a:solidFill>
                <a:latin typeface="+mn-lt"/>
                <a:ea typeface="+mn-ea"/>
                <a:cs typeface="+mn-cs"/>
              </a:rPr>
              <a:t> to </a:t>
            </a:r>
            <a:r>
              <a:rPr lang="cs-CZ" sz="1200" b="0" i="0" u="none" strike="noStrike" kern="1200" baseline="0" dirty="0" err="1">
                <a:solidFill>
                  <a:schemeClr val="tx1"/>
                </a:solidFill>
                <a:latin typeface="+mn-lt"/>
                <a:ea typeface="+mn-ea"/>
                <a:cs typeface="+mn-cs"/>
              </a:rPr>
              <a:t>explain</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why</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we</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aren</a:t>
            </a:r>
            <a:r>
              <a:rPr lang="en-US" sz="1200" b="0" i="0" u="none" strike="noStrike" kern="1200" baseline="0" dirty="0">
                <a:solidFill>
                  <a:schemeClr val="tx1"/>
                </a:solidFill>
                <a:latin typeface="+mn-lt"/>
                <a:ea typeface="+mn-ea"/>
                <a:cs typeface="+mn-cs"/>
              </a:rPr>
              <a:t>’t </a:t>
            </a:r>
            <a:r>
              <a:rPr lang="cs-CZ" sz="12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well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adapted</a:t>
            </a:r>
            <a:r>
              <a:rPr lang="cs-CZ" sz="1200" b="0" i="0" u="none" strike="noStrike" kern="1200" baseline="0" dirty="0">
                <a:solidFill>
                  <a:schemeClr val="tx1"/>
                </a:solidFill>
                <a:latin typeface="+mn-lt"/>
                <a:ea typeface="+mn-ea"/>
                <a:cs typeface="+mn-cs"/>
              </a:rPr>
              <a:t> to </a:t>
            </a:r>
            <a:r>
              <a:rPr lang="cs-CZ" sz="1200" b="0" i="0" u="none" strike="noStrike" kern="1200" baseline="0" dirty="0" err="1">
                <a:solidFill>
                  <a:schemeClr val="tx1"/>
                </a:solidFill>
                <a:latin typeface="+mn-lt"/>
                <a:ea typeface="+mn-ea"/>
                <a:cs typeface="+mn-cs"/>
              </a:rPr>
              <a:t>our</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current</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environment</a:t>
            </a:r>
            <a:r>
              <a:rPr lang="cs-CZ" sz="1200" b="0" i="0" u="none" strike="noStrike" kern="1200" baseline="0" dirty="0">
                <a:solidFill>
                  <a:schemeClr val="tx1"/>
                </a:solidFill>
                <a:latin typeface="+mn-lt"/>
                <a:ea typeface="+mn-ea"/>
                <a:cs typeface="+mn-cs"/>
              </a:rPr>
              <a:t>…</a:t>
            </a:r>
          </a:p>
          <a:p>
            <a:endParaRPr lang="cs-CZ"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Once this confusion is resolved, it becomes clear that human </a:t>
            </a:r>
            <a:r>
              <a:rPr lang="en-US" sz="1200" b="1" i="0" u="none" strike="noStrike" kern="1200" baseline="0" dirty="0" err="1">
                <a:solidFill>
                  <a:schemeClr val="tx1"/>
                </a:solidFill>
                <a:latin typeface="+mn-lt"/>
                <a:ea typeface="+mn-ea"/>
                <a:cs typeface="+mn-cs"/>
              </a:rPr>
              <a:t>behavioural</a:t>
            </a:r>
            <a:r>
              <a:rPr lang="en-US" sz="1200" b="1" i="0" u="none" strike="noStrike" kern="1200" baseline="0" dirty="0">
                <a:solidFill>
                  <a:schemeClr val="tx1"/>
                </a:solidFill>
                <a:latin typeface="+mn-lt"/>
                <a:ea typeface="+mn-ea"/>
                <a:cs typeface="+mn-cs"/>
              </a:rPr>
              <a:t> ecologists have</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studied cultural evolution from the very beginning. </a:t>
            </a:r>
            <a:r>
              <a:rPr lang="en-US" sz="1200" b="0" i="0" u="none" strike="noStrike" kern="1200" baseline="0" dirty="0">
                <a:solidFill>
                  <a:schemeClr val="tx1"/>
                </a:solidFill>
                <a:latin typeface="+mn-lt"/>
                <a:ea typeface="+mn-ea"/>
                <a:cs typeface="+mn-cs"/>
              </a:rPr>
              <a:t>The aim of </a:t>
            </a:r>
            <a:r>
              <a:rPr lang="en-US" sz="1200" b="0" i="0" u="none" strike="noStrike" kern="1200" baseline="0" dirty="0" err="1">
                <a:solidFill>
                  <a:schemeClr val="tx1"/>
                </a:solidFill>
                <a:latin typeface="+mn-lt"/>
                <a:ea typeface="+mn-ea"/>
                <a:cs typeface="+mn-cs"/>
              </a:rPr>
              <a:t>behavioural</a:t>
            </a:r>
            <a:r>
              <a:rPr lang="en-US" sz="1200" b="0" i="0" u="none" strike="noStrike" kern="1200" baseline="0" dirty="0">
                <a:solidFill>
                  <a:schemeClr val="tx1"/>
                </a:solidFill>
                <a:latin typeface="+mn-lt"/>
                <a:ea typeface="+mn-ea"/>
                <a:cs typeface="+mn-cs"/>
              </a:rPr>
              <a:t> ecology is to explain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human </a:t>
            </a:r>
            <a:r>
              <a:rPr lang="en-US" sz="1200" b="0" i="0" u="none" strike="noStrike" kern="1200" baseline="0" dirty="0" err="1">
                <a:solidFill>
                  <a:schemeClr val="tx1"/>
                </a:solidFill>
                <a:latin typeface="+mn-lt"/>
                <a:ea typeface="+mn-ea"/>
                <a:cs typeface="+mn-cs"/>
              </a:rPr>
              <a:t>behaviours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whether and how </a:t>
            </a:r>
            <a:r>
              <a:rPr lang="en-US" sz="1200" b="0" i="0" u="none" strike="noStrike" kern="1200" baseline="0" dirty="0" err="1">
                <a:solidFill>
                  <a:schemeClr val="tx1"/>
                </a:solidFill>
                <a:latin typeface="+mn-lt"/>
                <a:ea typeface="+mn-ea"/>
                <a:cs typeface="+mn-cs"/>
              </a:rPr>
              <a:t>behaviours</a:t>
            </a:r>
            <a:r>
              <a:rPr lang="en-US" sz="1200" b="0" i="0" u="none" strike="noStrike" kern="1200" baseline="0" dirty="0">
                <a:solidFill>
                  <a:schemeClr val="tx1"/>
                </a:solidFill>
                <a:latin typeface="+mn-lt"/>
                <a:ea typeface="+mn-ea"/>
                <a:cs typeface="+mn-cs"/>
              </a:rPr>
              <a:t> serve an adaptive function</a:t>
            </a:r>
            <a:r>
              <a:rPr lang="cs-CZ" sz="12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and the vast majority of them are at least to some extent cultural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influenced</a:t>
            </a:r>
            <a:r>
              <a:rPr lang="cs-CZ" sz="1200" b="0" i="0" u="none" strike="noStrike" kern="1200" baseline="0" dirty="0">
                <a:solidFill>
                  <a:schemeClr val="tx1"/>
                </a:solidFill>
                <a:latin typeface="+mn-lt"/>
                <a:ea typeface="+mn-ea"/>
                <a:cs typeface="+mn-cs"/>
              </a:rPr>
              <a:t> by </a:t>
            </a:r>
            <a:r>
              <a:rPr lang="cs-CZ" sz="1200" b="0" i="0" u="none" strike="noStrike" kern="1200" baseline="0" dirty="0" err="1">
                <a:solidFill>
                  <a:schemeClr val="tx1"/>
                </a:solidFill>
                <a:latin typeface="+mn-lt"/>
                <a:ea typeface="+mn-ea"/>
                <a:cs typeface="+mn-cs"/>
              </a:rPr>
              <a:t>social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learning</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imitation</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etc</a:t>
            </a:r>
            <a:r>
              <a:rPr lang="cs-CZ" sz="12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In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addition, culture forms part of the ecology that determines the costs and benefits associated</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with adopting a behavior. Thus, </a:t>
            </a:r>
            <a:r>
              <a:rPr lang="en-US" sz="1200" b="1" i="0" u="none" strike="noStrike" kern="1200" baseline="0" dirty="0">
                <a:solidFill>
                  <a:schemeClr val="tx1"/>
                </a:solidFill>
                <a:latin typeface="+mn-lt"/>
                <a:ea typeface="+mn-ea"/>
                <a:cs typeface="+mn-cs"/>
              </a:rPr>
              <a:t>human behavioral ecologists have studied cultural evolution</a:t>
            </a:r>
            <a:r>
              <a:rPr lang="cs-CZ" sz="1200" b="1" i="0" u="none" strike="noStrike" kern="1200" baseline="0" dirty="0">
                <a:solidFill>
                  <a:schemeClr val="tx1"/>
                </a:solidFill>
                <a:latin typeface="+mn-lt"/>
                <a:ea typeface="+mn-ea"/>
                <a:cs typeface="+mn-cs"/>
              </a:rPr>
              <a:t> </a:t>
            </a:r>
            <a:r>
              <a:rPr lang="cs-CZ" sz="1200" b="1" i="0" u="none" strike="noStrike" kern="1200" baseline="0" dirty="0" err="1">
                <a:solidFill>
                  <a:schemeClr val="tx1"/>
                </a:solidFill>
                <a:latin typeface="+mn-lt"/>
                <a:ea typeface="+mn-ea"/>
                <a:cs typeface="+mn-cs"/>
              </a:rPr>
              <a:t>all</a:t>
            </a:r>
            <a:r>
              <a:rPr lang="cs-CZ" sz="1200" b="1" i="0" u="none" strike="noStrike" kern="1200" baseline="0" dirty="0">
                <a:solidFill>
                  <a:schemeClr val="tx1"/>
                </a:solidFill>
                <a:latin typeface="+mn-lt"/>
                <a:ea typeface="+mn-ea"/>
                <a:cs typeface="+mn-cs"/>
              </a:rPr>
              <a:t> </a:t>
            </a:r>
            <a:r>
              <a:rPr lang="cs-CZ" sz="1200" b="1" i="0" u="none" strike="noStrike" kern="1200" baseline="0" dirty="0" err="1">
                <a:solidFill>
                  <a:schemeClr val="tx1"/>
                </a:solidFill>
                <a:latin typeface="+mn-lt"/>
                <a:ea typeface="+mn-ea"/>
                <a:cs typeface="+mn-cs"/>
              </a:rPr>
              <a:t>along</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they have not focused on social learning.</a:t>
            </a:r>
            <a:endParaRPr lang="cs-CZ" sz="1200" b="1" i="0" u="none" strike="noStrike" kern="1200" baseline="0" dirty="0">
              <a:solidFill>
                <a:schemeClr val="tx1"/>
              </a:solidFill>
              <a:latin typeface="+mn-lt"/>
              <a:ea typeface="+mn-ea"/>
              <a:cs typeface="+mn-cs"/>
            </a:endParaRPr>
          </a:p>
          <a:p>
            <a:endParaRPr lang="cs-CZ" sz="1200" b="0" i="0" u="none" strike="noStrike" kern="1200" baseline="0" dirty="0">
              <a:solidFill>
                <a:schemeClr val="tx1"/>
              </a:solidFill>
              <a:latin typeface="+mn-lt"/>
              <a:ea typeface="+mn-ea"/>
              <a:cs typeface="+mn-cs"/>
            </a:endParaRPr>
          </a:p>
          <a:p>
            <a:r>
              <a:rPr lang="cs-CZ" altLang="cs-CZ" b="1" dirty="0"/>
              <a:t>W</a:t>
            </a:r>
            <a:r>
              <a:rPr lang="en-US" altLang="cs-CZ" b="1" dirty="0" err="1"/>
              <a:t>hy</a:t>
            </a:r>
            <a:r>
              <a:rPr lang="en-US" altLang="cs-CZ" b="1" dirty="0"/>
              <a:t> </a:t>
            </a:r>
            <a:r>
              <a:rPr lang="cs-CZ" altLang="cs-CZ" b="1" dirty="0"/>
              <a:t>do I/</a:t>
            </a:r>
            <a:r>
              <a:rPr lang="cs-CZ" altLang="cs-CZ" b="1" dirty="0" err="1"/>
              <a:t>you</a:t>
            </a:r>
            <a:r>
              <a:rPr lang="cs-CZ" altLang="cs-CZ" b="1" dirty="0"/>
              <a:t> </a:t>
            </a:r>
            <a:r>
              <a:rPr lang="cs-CZ" altLang="cs-CZ" b="1" dirty="0" err="1"/>
              <a:t>have</a:t>
            </a:r>
            <a:r>
              <a:rPr lang="cs-CZ" altLang="cs-CZ" b="1" dirty="0"/>
              <a:t> sex?</a:t>
            </a:r>
          </a:p>
          <a:p>
            <a:r>
              <a:rPr lang="en-US" altLang="cs-CZ" dirty="0"/>
              <a:t>Because I</a:t>
            </a:r>
            <a:r>
              <a:rPr lang="en-US" altLang="cs-CZ" baseline="0" dirty="0"/>
              <a:t> am horn</a:t>
            </a:r>
            <a:r>
              <a:rPr lang="cs-CZ" altLang="cs-CZ" baseline="0" dirty="0"/>
              <a:t>y </a:t>
            </a:r>
            <a:r>
              <a:rPr lang="en-US" altLang="cs-CZ" dirty="0"/>
              <a:t>(mechanistic);</a:t>
            </a:r>
            <a:r>
              <a:rPr lang="cs-CZ" altLang="cs-CZ" dirty="0"/>
              <a:t> </a:t>
            </a:r>
            <a:r>
              <a:rPr lang="cs-CZ" altLang="cs-CZ" dirty="0" err="1"/>
              <a:t>Also</a:t>
            </a:r>
            <a:r>
              <a:rPr lang="cs-CZ" altLang="cs-CZ" dirty="0"/>
              <a:t>, I </a:t>
            </a:r>
            <a:r>
              <a:rPr lang="cs-CZ" altLang="cs-CZ" dirty="0" err="1"/>
              <a:t>could</a:t>
            </a:r>
            <a:r>
              <a:rPr lang="cs-CZ" altLang="cs-CZ" dirty="0"/>
              <a:t> talk </a:t>
            </a:r>
            <a:r>
              <a:rPr lang="cs-CZ" altLang="cs-CZ" dirty="0" err="1"/>
              <a:t>about</a:t>
            </a:r>
            <a:r>
              <a:rPr lang="cs-CZ" altLang="cs-CZ" dirty="0"/>
              <a:t> </a:t>
            </a:r>
            <a:r>
              <a:rPr lang="cs-CZ" altLang="cs-CZ" dirty="0" err="1"/>
              <a:t>complementary</a:t>
            </a:r>
            <a:r>
              <a:rPr lang="cs-CZ" altLang="cs-CZ" dirty="0"/>
              <a:t> </a:t>
            </a:r>
            <a:r>
              <a:rPr lang="cs-CZ" altLang="cs-CZ" dirty="0" err="1"/>
              <a:t>morphology</a:t>
            </a:r>
            <a:r>
              <a:rPr lang="cs-CZ" altLang="cs-CZ" dirty="0"/>
              <a:t> </a:t>
            </a:r>
            <a:r>
              <a:rPr lang="cs-CZ" altLang="cs-CZ" dirty="0" err="1"/>
              <a:t>of</a:t>
            </a:r>
            <a:r>
              <a:rPr lang="cs-CZ" altLang="cs-CZ" dirty="0"/>
              <a:t> male and </a:t>
            </a:r>
            <a:r>
              <a:rPr lang="cs-CZ" altLang="cs-CZ" dirty="0" err="1"/>
              <a:t>female</a:t>
            </a:r>
            <a:r>
              <a:rPr lang="cs-CZ" altLang="cs-CZ" dirty="0"/>
              <a:t> </a:t>
            </a:r>
            <a:r>
              <a:rPr lang="cs-CZ" altLang="cs-CZ" dirty="0" err="1"/>
              <a:t>genitals</a:t>
            </a:r>
            <a:r>
              <a:rPr lang="cs-CZ" altLang="cs-CZ" dirty="0"/>
              <a:t>…</a:t>
            </a:r>
          </a:p>
          <a:p>
            <a:r>
              <a:rPr lang="en-US" altLang="cs-CZ" dirty="0"/>
              <a:t>Because</a:t>
            </a:r>
            <a:r>
              <a:rPr lang="cs-CZ" altLang="cs-CZ" dirty="0"/>
              <a:t> sex </a:t>
            </a:r>
            <a:r>
              <a:rPr lang="cs-CZ" altLang="cs-CZ" dirty="0" err="1"/>
              <a:t>is</a:t>
            </a:r>
            <a:r>
              <a:rPr lang="cs-CZ" altLang="cs-CZ" dirty="0"/>
              <a:t> </a:t>
            </a:r>
            <a:r>
              <a:rPr lang="en-US" altLang="cs-CZ" dirty="0"/>
              <a:t>an innate </a:t>
            </a:r>
            <a:r>
              <a:rPr lang="en-US" altLang="cs-CZ" dirty="0" err="1"/>
              <a:t>behaviour</a:t>
            </a:r>
            <a:r>
              <a:rPr lang="en-US" altLang="cs-CZ" dirty="0"/>
              <a:t> </a:t>
            </a:r>
            <a:r>
              <a:rPr lang="cs-CZ" altLang="cs-CZ" dirty="0" err="1"/>
              <a:t>that</a:t>
            </a:r>
            <a:r>
              <a:rPr lang="cs-CZ" altLang="cs-CZ" baseline="0" dirty="0"/>
              <a:t> </a:t>
            </a:r>
            <a:r>
              <a:rPr lang="cs-CZ" altLang="cs-CZ" baseline="0" dirty="0" err="1"/>
              <a:t>you</a:t>
            </a:r>
            <a:r>
              <a:rPr lang="cs-CZ" altLang="cs-CZ" baseline="0" dirty="0"/>
              <a:t> </a:t>
            </a:r>
            <a:r>
              <a:rPr lang="cs-CZ" altLang="cs-CZ" baseline="0" dirty="0" err="1"/>
              <a:t>dont</a:t>
            </a:r>
            <a:r>
              <a:rPr lang="cs-CZ" altLang="cs-CZ" baseline="0" dirty="0"/>
              <a:t> </a:t>
            </a:r>
            <a:r>
              <a:rPr lang="cs-CZ" altLang="cs-CZ" baseline="0" dirty="0" err="1"/>
              <a:t>have</a:t>
            </a:r>
            <a:r>
              <a:rPr lang="cs-CZ" altLang="cs-CZ" baseline="0" dirty="0"/>
              <a:t> to </a:t>
            </a:r>
            <a:r>
              <a:rPr lang="cs-CZ" altLang="cs-CZ" baseline="0" dirty="0" err="1"/>
              <a:t>learn</a:t>
            </a:r>
            <a:r>
              <a:rPr lang="cs-CZ" altLang="cs-CZ" baseline="0" dirty="0"/>
              <a:t>, but </a:t>
            </a:r>
            <a:r>
              <a:rPr lang="cs-CZ" altLang="cs-CZ" baseline="0" dirty="0" err="1"/>
              <a:t>there</a:t>
            </a:r>
            <a:r>
              <a:rPr lang="cs-CZ" altLang="cs-CZ" baseline="0" dirty="0"/>
              <a:t> </a:t>
            </a:r>
            <a:r>
              <a:rPr lang="cs-CZ" altLang="cs-CZ" baseline="0" dirty="0" err="1"/>
              <a:t>is</a:t>
            </a:r>
            <a:r>
              <a:rPr lang="cs-CZ" altLang="cs-CZ" baseline="0" dirty="0"/>
              <a:t> </a:t>
            </a:r>
            <a:r>
              <a:rPr lang="cs-CZ" altLang="cs-CZ" baseline="0" dirty="0" err="1"/>
              <a:t>some</a:t>
            </a:r>
            <a:r>
              <a:rPr lang="cs-CZ" altLang="cs-CZ" baseline="0" dirty="0"/>
              <a:t> </a:t>
            </a:r>
            <a:r>
              <a:rPr lang="cs-CZ" altLang="cs-CZ" baseline="0" dirty="0" err="1"/>
              <a:t>cultural</a:t>
            </a:r>
            <a:r>
              <a:rPr lang="cs-CZ" altLang="cs-CZ" baseline="0" dirty="0"/>
              <a:t> </a:t>
            </a:r>
            <a:r>
              <a:rPr lang="cs-CZ" altLang="cs-CZ" baseline="0" dirty="0" err="1"/>
              <a:t>variation</a:t>
            </a:r>
            <a:r>
              <a:rPr lang="cs-CZ" altLang="cs-CZ" baseline="0" dirty="0"/>
              <a:t>… </a:t>
            </a:r>
            <a:r>
              <a:rPr lang="en-US" altLang="cs-CZ" dirty="0"/>
              <a:t>(developmental);</a:t>
            </a:r>
            <a:endParaRPr lang="cs-CZ" altLang="cs-CZ" dirty="0"/>
          </a:p>
          <a:p>
            <a:r>
              <a:rPr lang="en-US" altLang="cs-CZ" dirty="0"/>
              <a:t>because </a:t>
            </a:r>
            <a:r>
              <a:rPr lang="cs-CZ" altLang="cs-CZ" dirty="0" err="1"/>
              <a:t>all</a:t>
            </a:r>
            <a:r>
              <a:rPr lang="cs-CZ" altLang="cs-CZ" dirty="0"/>
              <a:t> </a:t>
            </a:r>
            <a:r>
              <a:rPr lang="cs-CZ" altLang="cs-CZ" dirty="0" err="1"/>
              <a:t>apes</a:t>
            </a:r>
            <a:r>
              <a:rPr lang="cs-CZ" altLang="cs-CZ" baseline="0" dirty="0"/>
              <a:t> do </a:t>
            </a:r>
            <a:r>
              <a:rPr lang="cs-CZ" altLang="cs-CZ" baseline="0" dirty="0" err="1"/>
              <a:t>it</a:t>
            </a:r>
            <a:r>
              <a:rPr lang="cs-CZ" altLang="cs-CZ" baseline="0" dirty="0"/>
              <a:t> </a:t>
            </a:r>
            <a:r>
              <a:rPr lang="cs-CZ" altLang="cs-CZ" baseline="0" dirty="0" err="1"/>
              <a:t>like</a:t>
            </a:r>
            <a:r>
              <a:rPr lang="cs-CZ" altLang="cs-CZ" baseline="0" dirty="0"/>
              <a:t> </a:t>
            </a:r>
            <a:r>
              <a:rPr lang="cs-CZ" altLang="cs-CZ" baseline="0" dirty="0" err="1"/>
              <a:t>that</a:t>
            </a:r>
            <a:r>
              <a:rPr lang="cs-CZ" altLang="cs-CZ" baseline="0" dirty="0"/>
              <a:t>, </a:t>
            </a:r>
            <a:r>
              <a:rPr lang="cs-CZ" altLang="cs-CZ" baseline="0" dirty="0" err="1"/>
              <a:t>well</a:t>
            </a:r>
            <a:r>
              <a:rPr lang="cs-CZ" altLang="cs-CZ" baseline="0" dirty="0"/>
              <a:t>, not </a:t>
            </a:r>
            <a:r>
              <a:rPr lang="cs-CZ" altLang="cs-CZ" baseline="0" dirty="0" err="1"/>
              <a:t>all</a:t>
            </a:r>
            <a:r>
              <a:rPr lang="cs-CZ" altLang="cs-CZ" baseline="0" dirty="0"/>
              <a:t> </a:t>
            </a:r>
            <a:r>
              <a:rPr lang="cs-CZ" altLang="cs-CZ" baseline="0" dirty="0" err="1"/>
              <a:t>apes</a:t>
            </a:r>
            <a:r>
              <a:rPr lang="cs-CZ" altLang="cs-CZ" baseline="0" dirty="0"/>
              <a:t>, </a:t>
            </a:r>
            <a:r>
              <a:rPr lang="cs-CZ" altLang="cs-CZ" baseline="0" dirty="0" err="1"/>
              <a:t>actually</a:t>
            </a:r>
            <a:r>
              <a:rPr lang="cs-CZ" altLang="cs-CZ" baseline="0" dirty="0"/>
              <a:t> </a:t>
            </a:r>
            <a:r>
              <a:rPr lang="en-US" altLang="cs-CZ" dirty="0"/>
              <a:t>(phylogenetic);</a:t>
            </a:r>
            <a:endParaRPr lang="cs-CZ" altLang="cs-CZ" dirty="0"/>
          </a:p>
          <a:p>
            <a:r>
              <a:rPr lang="cs-CZ" altLang="cs-CZ" dirty="0" err="1"/>
              <a:t>Because</a:t>
            </a:r>
            <a:r>
              <a:rPr lang="cs-CZ" altLang="cs-CZ" dirty="0"/>
              <a:t> I </a:t>
            </a:r>
            <a:r>
              <a:rPr lang="cs-CZ" altLang="cs-CZ" dirty="0" err="1"/>
              <a:t>am</a:t>
            </a:r>
            <a:r>
              <a:rPr lang="cs-CZ" altLang="cs-CZ" dirty="0"/>
              <a:t> </a:t>
            </a:r>
            <a:r>
              <a:rPr lang="cs-CZ" altLang="cs-CZ" dirty="0" err="1"/>
              <a:t>programed</a:t>
            </a:r>
            <a:r>
              <a:rPr lang="cs-CZ" altLang="cs-CZ" dirty="0"/>
              <a:t> by my </a:t>
            </a:r>
            <a:r>
              <a:rPr lang="cs-CZ" altLang="cs-CZ" dirty="0" err="1"/>
              <a:t>genes</a:t>
            </a:r>
            <a:r>
              <a:rPr lang="cs-CZ" altLang="cs-CZ" dirty="0"/>
              <a:t> to </a:t>
            </a:r>
            <a:r>
              <a:rPr lang="cs-CZ" altLang="cs-CZ" dirty="0" err="1"/>
              <a:t>get</a:t>
            </a:r>
            <a:r>
              <a:rPr lang="cs-CZ" altLang="cs-CZ" dirty="0"/>
              <a:t> my </a:t>
            </a:r>
            <a:r>
              <a:rPr lang="cs-CZ" altLang="cs-CZ" dirty="0" err="1"/>
              <a:t>genes</a:t>
            </a:r>
            <a:r>
              <a:rPr lang="cs-CZ" altLang="cs-CZ" dirty="0"/>
              <a:t> </a:t>
            </a:r>
            <a:r>
              <a:rPr lang="cs-CZ" altLang="cs-CZ" dirty="0" err="1"/>
              <a:t>into</a:t>
            </a:r>
            <a:r>
              <a:rPr lang="cs-CZ" altLang="cs-CZ" dirty="0"/>
              <a:t> </a:t>
            </a:r>
            <a:r>
              <a:rPr lang="cs-CZ" altLang="cs-CZ" dirty="0" err="1"/>
              <a:t>the</a:t>
            </a:r>
            <a:r>
              <a:rPr lang="cs-CZ" altLang="cs-CZ" dirty="0"/>
              <a:t> </a:t>
            </a:r>
            <a:r>
              <a:rPr lang="cs-CZ" altLang="cs-CZ" dirty="0" err="1"/>
              <a:t>next</a:t>
            </a:r>
            <a:r>
              <a:rPr lang="cs-CZ" altLang="cs-CZ" dirty="0"/>
              <a:t> </a:t>
            </a:r>
            <a:r>
              <a:rPr lang="cs-CZ" altLang="cs-CZ" dirty="0" err="1"/>
              <a:t>generation</a:t>
            </a:r>
            <a:r>
              <a:rPr lang="cs-CZ" altLang="cs-CZ" dirty="0"/>
              <a:t> </a:t>
            </a:r>
            <a:r>
              <a:rPr lang="en-US" altLang="cs-CZ" dirty="0"/>
              <a:t>(evolutionary function);</a:t>
            </a:r>
            <a:endParaRPr lang="cs-CZ" altLang="cs-CZ" dirty="0"/>
          </a:p>
          <a:p>
            <a:endParaRPr lang="cs-CZ"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It</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follows that, in most cases, human </a:t>
            </a:r>
            <a:r>
              <a:rPr lang="en-US" sz="1200" b="1" i="0" u="none" strike="noStrike" kern="1200" baseline="0" dirty="0" err="1">
                <a:solidFill>
                  <a:schemeClr val="tx1"/>
                </a:solidFill>
                <a:latin typeface="+mn-lt"/>
                <a:ea typeface="+mn-ea"/>
                <a:cs typeface="+mn-cs"/>
              </a:rPr>
              <a:t>behavioural</a:t>
            </a:r>
            <a:r>
              <a:rPr lang="en-US" sz="1200" b="1" i="0" u="none" strike="noStrike" kern="1200" baseline="0" dirty="0">
                <a:solidFill>
                  <a:schemeClr val="tx1"/>
                </a:solidFill>
                <a:latin typeface="+mn-lt"/>
                <a:ea typeface="+mn-ea"/>
                <a:cs typeface="+mn-cs"/>
              </a:rPr>
              <a:t> ecologists study the cultural evolution of human</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behaviors. </a:t>
            </a:r>
            <a:r>
              <a:rPr lang="en-US" sz="1200" b="0" i="0" u="none" strike="noStrike" kern="1200" baseline="0" dirty="0">
                <a:solidFill>
                  <a:schemeClr val="tx1"/>
                </a:solidFill>
                <a:latin typeface="+mn-lt"/>
                <a:ea typeface="+mn-ea"/>
                <a:cs typeface="+mn-cs"/>
              </a:rPr>
              <a:t>Specifically, they do so in two ways. </a:t>
            </a:r>
            <a:endParaRPr lang="cs-CZ" sz="1200" b="0" i="0" u="none" strike="noStrike" kern="1200" baseline="0" dirty="0">
              <a:solidFill>
                <a:schemeClr val="tx1"/>
              </a:solidFill>
              <a:latin typeface="+mn-lt"/>
              <a:ea typeface="+mn-ea"/>
              <a:cs typeface="+mn-cs"/>
            </a:endParaRPr>
          </a:p>
          <a:p>
            <a:r>
              <a:rPr lang="cs-CZ" sz="1200" b="0" i="0" u="none" strike="noStrike" kern="1200" baseline="0" dirty="0">
                <a:solidFill>
                  <a:schemeClr val="tx1"/>
                </a:solidFill>
                <a:latin typeface="+mn-lt"/>
                <a:ea typeface="+mn-ea"/>
                <a:cs typeface="+mn-cs"/>
              </a:rPr>
              <a:t>1) </a:t>
            </a:r>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behaviour</a:t>
            </a:r>
            <a:r>
              <a:rPr lang="en-US" sz="1200" b="0" i="0" u="none" strike="noStrike" kern="1200" baseline="0" dirty="0">
                <a:solidFill>
                  <a:schemeClr val="tx1"/>
                </a:solidFill>
                <a:latin typeface="+mn-lt"/>
                <a:ea typeface="+mn-ea"/>
                <a:cs typeface="+mn-cs"/>
              </a:rPr>
              <a:t> being studied is an aspect of</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culture, a culturally transmitted trait whose adoption is shaped by an individual’s ecology.</a:t>
            </a:r>
            <a:endParaRPr lang="cs-CZ" sz="1200" b="0" i="0" u="none" strike="noStrike" kern="1200" baseline="0" dirty="0">
              <a:solidFill>
                <a:schemeClr val="tx1"/>
              </a:solidFill>
              <a:latin typeface="+mn-lt"/>
              <a:ea typeface="+mn-ea"/>
              <a:cs typeface="+mn-cs"/>
            </a:endParaRPr>
          </a:p>
          <a:p>
            <a:r>
              <a:rPr lang="cs-CZ" sz="1200" b="0" i="0" u="none" strike="noStrike" kern="1200" baseline="0" dirty="0">
                <a:solidFill>
                  <a:schemeClr val="tx1"/>
                </a:solidFill>
                <a:latin typeface="+mn-lt"/>
                <a:ea typeface="+mn-ea"/>
                <a:cs typeface="+mn-cs"/>
              </a:rPr>
              <a:t>2) </a:t>
            </a:r>
            <a:r>
              <a:rPr lang="en-US" sz="1200" b="0" i="0" u="none" strike="noStrike" kern="1200" baseline="0" dirty="0">
                <a:solidFill>
                  <a:schemeClr val="tx1"/>
                </a:solidFill>
                <a:latin typeface="+mn-lt"/>
                <a:ea typeface="+mn-ea"/>
                <a:cs typeface="+mn-cs"/>
              </a:rPr>
              <a:t>At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same time, culture forms part of the environment that determines the costs and benefits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experienced by individuals.</a:t>
            </a:r>
            <a:endParaRPr lang="cs-CZ"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Human behavioral ecology makes predictions about behavior</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based on biological fitness goals, regardless of whether that behavior is transmitted</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genetically or culturally or a bit of both</a:t>
            </a:r>
            <a:r>
              <a:rPr lang="cs-CZ" sz="1200" b="1" i="0" u="none" strike="noStrike" kern="1200" baseline="0" dirty="0">
                <a:solidFill>
                  <a:schemeClr val="tx1"/>
                </a:solidFill>
                <a:latin typeface="+mn-lt"/>
                <a:ea typeface="+mn-ea"/>
                <a:cs typeface="+mn-cs"/>
              </a:rPr>
              <a:t>.</a:t>
            </a:r>
            <a:endParaRPr lang="cs-CZ"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37</a:t>
            </a:fld>
            <a:endParaRPr lang="en-US"/>
          </a:p>
        </p:txBody>
      </p:sp>
    </p:spTree>
    <p:extLst>
      <p:ext uri="{BB962C8B-B14F-4D97-AF65-F5344CB8AC3E}">
        <p14:creationId xmlns:p14="http://schemas.microsoft.com/office/powerpoint/2010/main" val="2499606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Zástupný symbol pro obrázek snímku 1"/>
          <p:cNvSpPr>
            <a:spLocks noGrp="1" noRot="1" noChangeAspect="1" noTextEdit="1"/>
          </p:cNvSpPr>
          <p:nvPr>
            <p:ph type="sldImg"/>
          </p:nvPr>
        </p:nvSpPr>
        <p:spPr>
          <a:ln/>
        </p:spPr>
      </p:sp>
      <p:sp>
        <p:nvSpPr>
          <p:cNvPr id="3" name="Zástupný symbol pro poznámky 2"/>
          <p:cNvSpPr>
            <a:spLocks noGrp="1"/>
          </p:cNvSpPr>
          <p:nvPr>
            <p:ph type="body" idx="1"/>
          </p:nvPr>
        </p:nvSpPr>
        <p:spPr/>
        <p:txBody>
          <a:bodyPr/>
          <a:lstStyle/>
          <a:p>
            <a:r>
              <a:rPr lang="cs-CZ" b="1" dirty="0"/>
              <a:t>Dva</a:t>
            </a:r>
            <a:r>
              <a:rPr lang="cs-CZ" b="1" baseline="0" dirty="0"/>
              <a:t> problémy:</a:t>
            </a:r>
          </a:p>
          <a:p>
            <a:endParaRPr lang="cs-CZ" b="1" dirty="0"/>
          </a:p>
          <a:p>
            <a:r>
              <a:rPr lang="cs-CZ" b="1" dirty="0"/>
              <a:t>1) Jaký</a:t>
            </a:r>
            <a:r>
              <a:rPr lang="cs-CZ" b="1" baseline="0" dirty="0"/>
              <a:t> může být přínos HBE behaviorální ekologii jako celku, když jen málokteré metody BE lze aplikovat na </a:t>
            </a:r>
            <a:r>
              <a:rPr lang="cs-CZ" b="1" baseline="0" dirty="0" err="1"/>
              <a:t>humany</a:t>
            </a:r>
            <a:r>
              <a:rPr lang="cs-CZ" b="1" baseline="0" dirty="0"/>
              <a:t>?</a:t>
            </a:r>
          </a:p>
          <a:p>
            <a:r>
              <a:rPr lang="en-US" sz="1200" b="0" i="0" kern="1200" dirty="0">
                <a:solidFill>
                  <a:schemeClr val="tx1"/>
                </a:solidFill>
                <a:effectLst/>
                <a:latin typeface="Times New Roman" pitchFamily="18" charset="0"/>
                <a:ea typeface="+mn-ea"/>
                <a:cs typeface="+mn-cs"/>
              </a:rPr>
              <a:t>Barrett, L., &amp; </a:t>
            </a:r>
            <a:r>
              <a:rPr lang="en-US" sz="1200" b="0" i="0" kern="1200" dirty="0" err="1">
                <a:solidFill>
                  <a:schemeClr val="tx1"/>
                </a:solidFill>
                <a:effectLst/>
                <a:latin typeface="Times New Roman" pitchFamily="18" charset="0"/>
                <a:ea typeface="+mn-ea"/>
                <a:cs typeface="+mn-cs"/>
              </a:rPr>
              <a:t>Stulp</a:t>
            </a:r>
            <a:r>
              <a:rPr lang="en-US" sz="1200" b="0" i="0" kern="1200" dirty="0">
                <a:solidFill>
                  <a:schemeClr val="tx1"/>
                </a:solidFill>
                <a:effectLst/>
                <a:latin typeface="Times New Roman" pitchFamily="18" charset="0"/>
                <a:ea typeface="+mn-ea"/>
                <a:cs typeface="+mn-cs"/>
              </a:rPr>
              <a:t>, G. (2013). The pleasures and pitfalls of studying humans from a behavioral ecological perspective. </a:t>
            </a:r>
            <a:r>
              <a:rPr lang="en-US" sz="1200" b="0" i="1" kern="1200" dirty="0">
                <a:solidFill>
                  <a:schemeClr val="tx1"/>
                </a:solidFill>
                <a:effectLst/>
                <a:latin typeface="Times New Roman" pitchFamily="18" charset="0"/>
                <a:ea typeface="+mn-ea"/>
                <a:cs typeface="+mn-cs"/>
              </a:rPr>
              <a:t>Behavioral Ecology</a:t>
            </a:r>
            <a:r>
              <a:rPr lang="en-US" sz="1200" b="0" i="0" kern="1200" dirty="0">
                <a:solidFill>
                  <a:schemeClr val="tx1"/>
                </a:solidFill>
                <a:effectLst/>
                <a:latin typeface="Times New Roman" pitchFamily="18" charset="0"/>
                <a:ea typeface="+mn-ea"/>
                <a:cs typeface="+mn-cs"/>
              </a:rPr>
              <a:t>, </a:t>
            </a:r>
            <a:r>
              <a:rPr lang="en-US" sz="1200" b="0" i="1" kern="1200" dirty="0">
                <a:solidFill>
                  <a:schemeClr val="tx1"/>
                </a:solidFill>
                <a:effectLst/>
                <a:latin typeface="Times New Roman" pitchFamily="18" charset="0"/>
                <a:ea typeface="+mn-ea"/>
                <a:cs typeface="+mn-cs"/>
              </a:rPr>
              <a:t>24</a:t>
            </a:r>
            <a:r>
              <a:rPr lang="en-US" sz="1200" b="0" i="0" kern="1200" dirty="0">
                <a:solidFill>
                  <a:schemeClr val="tx1"/>
                </a:solidFill>
                <a:effectLst/>
                <a:latin typeface="Times New Roman" pitchFamily="18" charset="0"/>
                <a:ea typeface="+mn-ea"/>
                <a:cs typeface="+mn-cs"/>
              </a:rPr>
              <a:t>(5), 1045-1046</a:t>
            </a:r>
            <a:endParaRPr lang="cs-CZ" sz="1200" b="0" i="0" kern="1200" dirty="0">
              <a:solidFill>
                <a:schemeClr val="tx1"/>
              </a:solidFill>
              <a:effectLst/>
              <a:latin typeface="Times New Roman" pitchFamily="18" charset="0"/>
              <a:ea typeface="+mn-ea"/>
              <a:cs typeface="+mn-cs"/>
            </a:endParaRPr>
          </a:p>
          <a:p>
            <a:r>
              <a:rPr lang="cs-CZ" sz="1200" b="0" i="0" u="none" strike="noStrike" kern="1200" baseline="0" dirty="0">
                <a:solidFill>
                  <a:schemeClr val="tx1"/>
                </a:solidFill>
                <a:latin typeface="+mn-lt"/>
                <a:ea typeface="+mn-ea"/>
                <a:cs typeface="+mn-cs"/>
              </a:rPr>
              <a:t>https://academic.oup.com/beheco/article/24/5/1045/253982?login=true</a:t>
            </a:r>
          </a:p>
          <a:p>
            <a:endParaRPr lang="cs-CZ" sz="1200" b="1" i="0" u="none" strike="noStrike" kern="1200" baseline="0" dirty="0">
              <a:solidFill>
                <a:schemeClr val="tx1"/>
              </a:solidFill>
              <a:latin typeface="+mn-lt"/>
              <a:ea typeface="+mn-ea"/>
              <a:cs typeface="+mn-cs"/>
            </a:endParaRPr>
          </a:p>
          <a:p>
            <a:r>
              <a:rPr lang="cs-CZ" sz="1200" b="1" i="0" u="none" strike="noStrike" kern="1200" baseline="0" dirty="0">
                <a:solidFill>
                  <a:schemeClr val="tx1"/>
                </a:solidFill>
                <a:latin typeface="+mn-lt"/>
                <a:ea typeface="+mn-ea"/>
                <a:cs typeface="+mn-cs"/>
              </a:rPr>
              <a:t>2) Když jsme behaviorální ekologové a chceme studovat adaptace (na základě mezi-kulturního srovnání), potřebujeme fylogenezi, i když nás historické procesy vůbec nezajímají!</a:t>
            </a:r>
          </a:p>
          <a:p>
            <a:endParaRPr lang="cs-CZ" sz="1200" b="0" i="0" u="none" strike="noStrike" kern="1200" baseline="0" dirty="0">
              <a:solidFill>
                <a:schemeClr val="tx1"/>
              </a:solidFill>
              <a:latin typeface="+mn-lt"/>
              <a:ea typeface="+mn-ea"/>
              <a:cs typeface="+mn-cs"/>
            </a:endParaRPr>
          </a:p>
          <a:p>
            <a:r>
              <a:rPr lang="cs-CZ" sz="1200" b="0" i="0" u="none" strike="noStrike" kern="1200" baseline="0" dirty="0">
                <a:solidFill>
                  <a:schemeClr val="tx1"/>
                </a:solidFill>
                <a:latin typeface="+mn-lt"/>
                <a:ea typeface="+mn-ea"/>
                <a:cs typeface="+mn-cs"/>
              </a:rPr>
              <a:t>H</a:t>
            </a:r>
            <a:r>
              <a:rPr lang="en-US" sz="1200" b="0" i="0" u="none" strike="noStrike" kern="1200" baseline="0" dirty="0" err="1">
                <a:solidFill>
                  <a:schemeClr val="tx1"/>
                </a:solidFill>
                <a:latin typeface="+mn-lt"/>
                <a:ea typeface="+mn-ea"/>
                <a:cs typeface="+mn-cs"/>
              </a:rPr>
              <a:t>uman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behavioural</a:t>
            </a:r>
            <a:r>
              <a:rPr lang="en-US" sz="1200" b="0" i="0" u="none" strike="noStrike" kern="1200" baseline="0" dirty="0">
                <a:solidFill>
                  <a:schemeClr val="tx1"/>
                </a:solidFill>
                <a:latin typeface="+mn-lt"/>
                <a:ea typeface="+mn-ea"/>
                <a:cs typeface="+mn-cs"/>
              </a:rPr>
              <a:t> ecologists rely mainly on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observational studies within populations and cross-cultural comparisons (instead of cross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species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comparisons, </a:t>
            </a:r>
            <a:r>
              <a:rPr lang="en-US" sz="1200" b="0" i="0" u="none" strike="noStrike" kern="1200" baseline="0" dirty="0" err="1">
                <a:solidFill>
                  <a:schemeClr val="tx1"/>
                </a:solidFill>
                <a:latin typeface="+mn-lt"/>
                <a:ea typeface="+mn-ea"/>
                <a:cs typeface="+mn-cs"/>
              </a:rPr>
              <a:t>Pagel</a:t>
            </a:r>
            <a:r>
              <a:rPr lang="en-US" sz="1200" b="0" i="0" u="none" strike="noStrike" kern="1200" baseline="0" dirty="0">
                <a:solidFill>
                  <a:schemeClr val="tx1"/>
                </a:solidFill>
                <a:latin typeface="+mn-lt"/>
                <a:ea typeface="+mn-ea"/>
                <a:cs typeface="+mn-cs"/>
              </a:rPr>
              <a:t> and Mace 2004)</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comparative approach focuses on systematic</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differences between cultures that are relatively homogenous within each group, such as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languages. When performing cross cultural comparisons, it is necessary</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to account for “Galton’s problem”, the fact that similarities between cultures may stem from</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shared ancestry rather than having evolved independently. Phylogenetic cultural comparative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studies allow us to control for this phylogenetic association, thus solving Galton’s problem</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(Mace and </a:t>
            </a:r>
            <a:r>
              <a:rPr lang="en-US" sz="1200" b="0" i="0" u="none" strike="noStrike" kern="1200" baseline="0" dirty="0" err="1">
                <a:solidFill>
                  <a:schemeClr val="tx1"/>
                </a:solidFill>
                <a:latin typeface="+mn-lt"/>
                <a:ea typeface="+mn-ea"/>
                <a:cs typeface="+mn-cs"/>
              </a:rPr>
              <a:t>Pagel</a:t>
            </a:r>
            <a:r>
              <a:rPr lang="en-US" sz="1200" b="0" i="0" u="none" strike="noStrike" kern="1200" baseline="0" dirty="0">
                <a:solidFill>
                  <a:schemeClr val="tx1"/>
                </a:solidFill>
                <a:latin typeface="+mn-lt"/>
                <a:ea typeface="+mn-ea"/>
                <a:cs typeface="+mn-cs"/>
              </a:rPr>
              <a:t> 1994). And, possibly more importantly, some phylogenetic comparative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methods provide a formal model of the direction of cultural evolutionary processes that can be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tested.</a:t>
            </a:r>
            <a:endParaRPr lang="cs-CZ" sz="1200" b="0" i="0" u="none" strike="noStrike" kern="1200" baseline="0" dirty="0">
              <a:solidFill>
                <a:schemeClr val="tx1"/>
              </a:solidFill>
              <a:latin typeface="+mn-lt"/>
              <a:ea typeface="+mn-ea"/>
              <a:cs typeface="+mn-cs"/>
            </a:endParaRPr>
          </a:p>
          <a:p>
            <a:endParaRPr lang="cs-CZ" sz="1200" dirty="0">
              <a:latin typeface="Arial" panose="020B0604020202020204" pitchFamily="34" charset="0"/>
              <a:cs typeface="Arial" panose="020B0604020202020204" pitchFamily="34" charset="0"/>
            </a:endParaRPr>
          </a:p>
          <a:p>
            <a:r>
              <a:rPr lang="en-US" sz="1200" b="1" i="0" u="none" strike="noStrike" kern="1200" baseline="0" dirty="0" err="1">
                <a:solidFill>
                  <a:schemeClr val="tx1"/>
                </a:solidFill>
                <a:latin typeface="+mn-lt"/>
                <a:ea typeface="+mn-ea"/>
                <a:cs typeface="+mn-cs"/>
              </a:rPr>
              <a:t>Behavioural</a:t>
            </a:r>
            <a:r>
              <a:rPr lang="en-US" sz="1200" b="1" i="0" u="none" strike="noStrike" kern="1200" baseline="0" dirty="0">
                <a:solidFill>
                  <a:schemeClr val="tx1"/>
                </a:solidFill>
                <a:latin typeface="+mn-lt"/>
                <a:ea typeface="+mn-ea"/>
                <a:cs typeface="+mn-cs"/>
              </a:rPr>
              <a:t> ecological studies try to identify the adaptive drivers behind cultural traits by</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employing elements of the rich </a:t>
            </a:r>
            <a:r>
              <a:rPr lang="en-US" sz="1200" b="1" i="0" u="none" strike="noStrike" kern="1200" baseline="0" dirty="0" err="1">
                <a:solidFill>
                  <a:schemeClr val="tx1"/>
                </a:solidFill>
                <a:latin typeface="+mn-lt"/>
                <a:ea typeface="+mn-ea"/>
                <a:cs typeface="+mn-cs"/>
              </a:rPr>
              <a:t>behavioural</a:t>
            </a:r>
            <a:r>
              <a:rPr lang="en-US" sz="1200" b="1" i="0" u="none" strike="noStrike" kern="1200" baseline="0" dirty="0">
                <a:solidFill>
                  <a:schemeClr val="tx1"/>
                </a:solidFill>
                <a:latin typeface="+mn-lt"/>
                <a:ea typeface="+mn-ea"/>
                <a:cs typeface="+mn-cs"/>
              </a:rPr>
              <a:t> ecology toolkit</a:t>
            </a:r>
            <a:r>
              <a:rPr lang="cs-CZ" sz="1200" b="1" i="0" u="none" strike="noStrike" kern="1200" baseline="0" dirty="0">
                <a:solidFill>
                  <a:schemeClr val="tx1"/>
                </a:solidFill>
                <a:latin typeface="+mn-lt"/>
                <a:ea typeface="+mn-ea"/>
                <a:cs typeface="+mn-cs"/>
              </a:rPr>
              <a:t>… </a:t>
            </a:r>
            <a:r>
              <a:rPr lang="cs-CZ" sz="1200" b="1" i="0" u="none" strike="noStrike" kern="1200" baseline="0" dirty="0" err="1">
                <a:solidFill>
                  <a:schemeClr val="tx1"/>
                </a:solidFill>
                <a:latin typeface="+mn-lt"/>
                <a:ea typeface="+mn-ea"/>
                <a:cs typeface="+mn-cs"/>
              </a:rPr>
              <a:t>This</a:t>
            </a:r>
            <a:r>
              <a:rPr lang="cs-CZ" sz="1200" b="1" i="0" u="none" strike="noStrike" kern="1200" baseline="0" dirty="0">
                <a:solidFill>
                  <a:schemeClr val="tx1"/>
                </a:solidFill>
                <a:latin typeface="+mn-lt"/>
                <a:ea typeface="+mn-ea"/>
                <a:cs typeface="+mn-cs"/>
              </a:rPr>
              <a:t> </a:t>
            </a:r>
            <a:r>
              <a:rPr lang="cs-CZ" sz="1200" b="1" i="0" u="none" strike="noStrike" kern="1200" baseline="0" dirty="0" err="1">
                <a:solidFill>
                  <a:schemeClr val="tx1"/>
                </a:solidFill>
                <a:latin typeface="+mn-lt"/>
                <a:ea typeface="+mn-ea"/>
                <a:cs typeface="+mn-cs"/>
              </a:rPr>
              <a:t>toolkit</a:t>
            </a:r>
            <a:r>
              <a:rPr lang="cs-CZ" sz="1200" b="1" i="0" u="none" strike="noStrike" kern="1200" baseline="0" dirty="0">
                <a:solidFill>
                  <a:schemeClr val="tx1"/>
                </a:solidFill>
                <a:latin typeface="+mn-lt"/>
                <a:ea typeface="+mn-ea"/>
                <a:cs typeface="+mn-cs"/>
              </a:rPr>
              <a:t> </a:t>
            </a:r>
            <a:r>
              <a:rPr lang="cs-CZ" sz="1200" b="1" i="0" u="none" strike="noStrike" kern="1200" baseline="0" dirty="0" err="1">
                <a:solidFill>
                  <a:schemeClr val="tx1"/>
                </a:solidFill>
                <a:latin typeface="+mn-lt"/>
                <a:ea typeface="+mn-ea"/>
                <a:cs typeface="+mn-cs"/>
              </a:rPr>
              <a:t>includes</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cross-species comparisons using phylogenetic methods, which model how</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traits have co-evolved over time and identifying the ecological drivers of change from ancestral</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state</a:t>
            </a:r>
            <a:r>
              <a:rPr lang="cs-CZ" sz="1200" b="1" i="0" u="none" strike="noStrike" kern="1200" baseline="0" dirty="0">
                <a:solidFill>
                  <a:schemeClr val="tx1"/>
                </a:solidFill>
                <a:latin typeface="+mn-lt"/>
                <a:ea typeface="+mn-ea"/>
                <a:cs typeface="+mn-cs"/>
              </a:rPr>
              <a:t>s.</a:t>
            </a:r>
          </a:p>
          <a:p>
            <a:endParaRPr lang="cs-CZ"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experimental manipulations relating to fitness are not possible in humans due to obvious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ethical reasons, in order to test predictions, human </a:t>
            </a:r>
            <a:r>
              <a:rPr lang="en-US" sz="1200" b="0" i="0" u="none" strike="noStrike" kern="1200" baseline="0" dirty="0" err="1">
                <a:solidFill>
                  <a:schemeClr val="tx1"/>
                </a:solidFill>
                <a:latin typeface="+mn-lt"/>
                <a:ea typeface="+mn-ea"/>
                <a:cs typeface="+mn-cs"/>
              </a:rPr>
              <a:t>behavioural</a:t>
            </a:r>
            <a:r>
              <a:rPr lang="en-US" sz="1200" b="0" i="0" u="none" strike="noStrike" kern="1200" baseline="0" dirty="0">
                <a:solidFill>
                  <a:schemeClr val="tx1"/>
                </a:solidFill>
                <a:latin typeface="+mn-lt"/>
                <a:ea typeface="+mn-ea"/>
                <a:cs typeface="+mn-cs"/>
              </a:rPr>
              <a:t> ecologists rely mainly on</a:t>
            </a:r>
          </a:p>
          <a:p>
            <a:r>
              <a:rPr lang="en-US" sz="1200" b="0" i="0" u="none" strike="noStrike" kern="1200" baseline="0" dirty="0">
                <a:solidFill>
                  <a:schemeClr val="tx1"/>
                </a:solidFill>
                <a:latin typeface="+mn-lt"/>
                <a:ea typeface="+mn-ea"/>
                <a:cs typeface="+mn-cs"/>
              </a:rPr>
              <a:t>observational studies within populations and cross-cultural comparisons (instead of cross</a:t>
            </a:r>
            <a:r>
              <a:rPr lang="cs-CZ" sz="1200" b="0" i="0" u="none" strike="noStrike" kern="1200" baseline="0" dirty="0">
                <a:solidFill>
                  <a:schemeClr val="tx1"/>
                </a:solidFill>
                <a:latin typeface="+mn-lt"/>
                <a:ea typeface="+mn-ea"/>
                <a:cs typeface="+mn-cs"/>
              </a:rPr>
              <a:t>-s</a:t>
            </a:r>
            <a:r>
              <a:rPr lang="en-US" sz="1200" b="0" i="0" u="none" strike="noStrike" kern="1200" baseline="0" dirty="0" err="1">
                <a:solidFill>
                  <a:schemeClr val="tx1"/>
                </a:solidFill>
                <a:latin typeface="+mn-lt"/>
                <a:ea typeface="+mn-ea"/>
                <a:cs typeface="+mn-cs"/>
              </a:rPr>
              <a:t>pecies</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comparisons</a:t>
            </a:r>
            <a:r>
              <a:rPr lang="en-US" sz="1200" b="0" i="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a:t>
            </a:r>
            <a:r>
              <a:rPr lang="en-US" sz="1200" b="1" i="0" u="none" strike="noStrike" kern="1200" baseline="0" dirty="0">
                <a:solidFill>
                  <a:schemeClr val="tx1"/>
                </a:solidFill>
                <a:latin typeface="+mn-lt"/>
                <a:ea typeface="+mn-ea"/>
                <a:cs typeface="+mn-cs"/>
              </a:rPr>
              <a:t> comparative approach focuses on systematic</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differences between cultures that are relatively homogenous within each group, such as</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languages and kinship systems.</a:t>
            </a:r>
            <a:endParaRPr lang="en-US" b="1" dirty="0"/>
          </a:p>
          <a:p>
            <a:endParaRPr lang="cs-CZ" sz="1200" dirty="0">
              <a:latin typeface="Arial" panose="020B0604020202020204" pitchFamily="34" charset="0"/>
              <a:cs typeface="Arial" panose="020B0604020202020204" pitchFamily="34" charset="0"/>
            </a:endParaRPr>
          </a:p>
          <a:p>
            <a:r>
              <a:rPr lang="cs-CZ" sz="1200" dirty="0">
                <a:latin typeface="Arial" panose="020B0604020202020204" pitchFamily="34" charset="0"/>
                <a:cs typeface="Arial" panose="020B0604020202020204" pitchFamily="34" charset="0"/>
              </a:rPr>
              <a:t>E. B. </a:t>
            </a:r>
            <a:r>
              <a:rPr lang="cs-CZ" sz="1200" dirty="0" err="1">
                <a:latin typeface="Arial" panose="020B0604020202020204" pitchFamily="34" charset="0"/>
                <a:cs typeface="Arial" panose="020B0604020202020204" pitchFamily="34" charset="0"/>
              </a:rPr>
              <a:t>Tylor</a:t>
            </a:r>
            <a:r>
              <a:rPr lang="cs-CZ" sz="1200" dirty="0">
                <a:latin typeface="Arial" panose="020B0604020202020204" pitchFamily="34" charset="0"/>
                <a:cs typeface="Arial" panose="020B0604020202020204" pitchFamily="34" charset="0"/>
              </a:rPr>
              <a:t>: Společnosti s jednodušším sociálním uspořádáním jsou zpravidla matriarchální </a:t>
            </a:r>
            <a:r>
              <a:rPr lang="en-US" altLang="cs-CZ" sz="1200" dirty="0">
                <a:latin typeface="Arial" panose="020B0604020202020204" pitchFamily="34" charset="0"/>
                <a:cs typeface="Arial" panose="020B0604020202020204" pitchFamily="34" charset="0"/>
                <a:sym typeface="Wingdings" panose="05000000000000000000" pitchFamily="2" charset="2"/>
              </a:rPr>
              <a:t></a:t>
            </a:r>
            <a:r>
              <a:rPr lang="cs-CZ" sz="1200" dirty="0">
                <a:latin typeface="Arial" panose="020B0604020202020204" pitchFamily="34" charset="0"/>
                <a:cs typeface="Arial" panose="020B0604020202020204" pitchFamily="34" charset="0"/>
              </a:rPr>
              <a:t> patriarchální společnosti ze vyvinuly z matriarchálních</a:t>
            </a:r>
          </a:p>
          <a:p>
            <a:r>
              <a:rPr lang="cs-CZ" sz="1200" dirty="0">
                <a:latin typeface="Arial" panose="020B0604020202020204" pitchFamily="34" charset="0"/>
                <a:cs typeface="Arial" panose="020B0604020202020204" pitchFamily="34" charset="0"/>
              </a:rPr>
              <a:t>F. </a:t>
            </a:r>
            <a:r>
              <a:rPr lang="cs-CZ" sz="1200" dirty="0" err="1">
                <a:latin typeface="Arial" panose="020B0604020202020204" pitchFamily="34" charset="0"/>
                <a:cs typeface="Arial" panose="020B0604020202020204" pitchFamily="34" charset="0"/>
              </a:rPr>
              <a:t>Galton</a:t>
            </a:r>
            <a:r>
              <a:rPr lang="cs-CZ" sz="1200" dirty="0">
                <a:latin typeface="Arial" panose="020B0604020202020204" pitchFamily="34" charset="0"/>
                <a:cs typeface="Arial" panose="020B0604020202020204" pitchFamily="34" charset="0"/>
              </a:rPr>
              <a:t>: Z korelace mezi složitostí společenského uspořádání a rodinným uspořádáním nelze vyvozovat nic o evoluční sekvenci, pokud nezohledníme příbuzenské vztahy</a:t>
            </a:r>
          </a:p>
          <a:p>
            <a:endParaRPr lang="cs-CZ"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n 1888, Galton was present when Sir Edward Tylor presented a paper at the Royal Anthropological Institute. Tylor had compiled information on institutions of marriage and descent for 350 cultures and examined the associations between these institutions and measures of societal complexity. Tylor interpreted his results as indications of a general evolutionary sequence, in which institutions change focus from the maternal line to the paternal line as societies become increasingly complex. Galton disagreed, pointing out that similarity between cultures could be due to borrowing, could be due to common descent, or could be due to evolutionary development; he maintained that without controlling for borrowing and common descent one cannot make valid inferences regarding evolutionary development. Galton's critique has become the eponymous Galton's Problem</a:t>
            </a:r>
            <a:r>
              <a:rPr lang="cs-CZ" sz="1200" b="1" i="0" u="none" strike="noStrike" kern="1200" baseline="0" dirty="0">
                <a:solidFill>
                  <a:schemeClr val="tx1"/>
                </a:solidFill>
                <a:latin typeface="+mn-lt"/>
                <a:ea typeface="+mn-ea"/>
                <a:cs typeface="+mn-cs"/>
              </a:rPr>
              <a:t>.</a:t>
            </a:r>
          </a:p>
        </p:txBody>
      </p:sp>
      <p:sp>
        <p:nvSpPr>
          <p:cNvPr id="38916" name="Zástupný symbol pro číslo snímku 3"/>
          <p:cNvSpPr>
            <a:spLocks noGrp="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ECC27BC-7AD3-42AD-AB49-AF4321753FFA}" type="slidenum">
              <a:rPr lang="cs-CZ" altLang="cs-CZ" sz="1200" smtClean="0"/>
              <a:pPr/>
              <a:t>38</a:t>
            </a:fld>
            <a:endParaRPr lang="cs-CZ" altLang="cs-CZ" sz="1200"/>
          </a:p>
        </p:txBody>
      </p:sp>
    </p:spTree>
    <p:extLst>
      <p:ext uri="{BB962C8B-B14F-4D97-AF65-F5344CB8AC3E}">
        <p14:creationId xmlns:p14="http://schemas.microsoft.com/office/powerpoint/2010/main" val="1718648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err="1"/>
              <a:t>If</a:t>
            </a:r>
            <a:r>
              <a:rPr lang="cs-CZ" dirty="0"/>
              <a:t> </a:t>
            </a:r>
            <a:r>
              <a:rPr lang="cs-CZ" dirty="0" err="1"/>
              <a:t>we</a:t>
            </a:r>
            <a:r>
              <a:rPr lang="cs-CZ" dirty="0"/>
              <a:t> </a:t>
            </a:r>
            <a:r>
              <a:rPr lang="cs-CZ" dirty="0" err="1"/>
              <a:t>want</a:t>
            </a:r>
            <a:r>
              <a:rPr lang="cs-CZ" dirty="0"/>
              <a:t> to study </a:t>
            </a:r>
            <a:r>
              <a:rPr lang="cs-CZ" dirty="0" err="1"/>
              <a:t>adaptations</a:t>
            </a:r>
            <a:r>
              <a:rPr lang="cs-CZ" baseline="0" dirty="0"/>
              <a:t> (</a:t>
            </a:r>
            <a:r>
              <a:rPr lang="cs-CZ" baseline="0" dirty="0" err="1"/>
              <a:t>of</a:t>
            </a:r>
            <a:r>
              <a:rPr lang="cs-CZ" baseline="0" dirty="0"/>
              <a:t> </a:t>
            </a:r>
            <a:r>
              <a:rPr lang="cs-CZ" baseline="0" dirty="0" err="1"/>
              <a:t>secies</a:t>
            </a:r>
            <a:r>
              <a:rPr lang="cs-CZ" baseline="0" dirty="0"/>
              <a:t>, </a:t>
            </a:r>
            <a:r>
              <a:rPr lang="cs-CZ" baseline="0" dirty="0" err="1"/>
              <a:t>populations</a:t>
            </a:r>
            <a:r>
              <a:rPr lang="cs-CZ" baseline="0" dirty="0"/>
              <a:t>), </a:t>
            </a:r>
            <a:r>
              <a:rPr lang="cs-CZ" baseline="0" dirty="0" err="1"/>
              <a:t>we</a:t>
            </a:r>
            <a:r>
              <a:rPr lang="cs-CZ" baseline="0" dirty="0"/>
              <a:t> </a:t>
            </a:r>
            <a:r>
              <a:rPr lang="cs-CZ" baseline="0" dirty="0" err="1"/>
              <a:t>need</a:t>
            </a:r>
            <a:r>
              <a:rPr lang="cs-CZ" baseline="0" dirty="0"/>
              <a:t> </a:t>
            </a:r>
            <a:r>
              <a:rPr lang="cs-CZ" baseline="0" dirty="0" err="1"/>
              <a:t>hypothesis</a:t>
            </a:r>
            <a:r>
              <a:rPr lang="cs-CZ" baseline="0" dirty="0"/>
              <a:t> </a:t>
            </a:r>
            <a:r>
              <a:rPr lang="cs-CZ" baseline="0" dirty="0" err="1"/>
              <a:t>about</a:t>
            </a:r>
            <a:r>
              <a:rPr lang="cs-CZ" baseline="0" dirty="0"/>
              <a:t>:</a:t>
            </a:r>
          </a:p>
          <a:p>
            <a:pPr marL="228600" indent="-228600">
              <a:buFont typeface="+mj-lt"/>
              <a:buAutoNum type="arabicPeriod"/>
            </a:pPr>
            <a:r>
              <a:rPr lang="cs-CZ" baseline="0" dirty="0" err="1"/>
              <a:t>Phylogeny</a:t>
            </a:r>
            <a:endParaRPr lang="cs-CZ" baseline="0" dirty="0"/>
          </a:p>
          <a:p>
            <a:pPr marL="228600" indent="-228600">
              <a:buFont typeface="+mj-lt"/>
              <a:buAutoNum type="arabicPeriod"/>
            </a:pPr>
            <a:r>
              <a:rPr lang="cs-CZ" baseline="0" dirty="0"/>
              <a:t>Homology</a:t>
            </a:r>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39</a:t>
            </a:fld>
            <a:endParaRPr lang="en-US"/>
          </a:p>
        </p:txBody>
      </p:sp>
    </p:spTree>
    <p:extLst>
      <p:ext uri="{BB962C8B-B14F-4D97-AF65-F5344CB8AC3E}">
        <p14:creationId xmlns:p14="http://schemas.microsoft.com/office/powerpoint/2010/main" val="2257696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Zástupný symbol pro obrázek snímku 1"/>
          <p:cNvSpPr>
            <a:spLocks noGrp="1" noRot="1" noChangeAspect="1" noTextEdit="1"/>
          </p:cNvSpPr>
          <p:nvPr>
            <p:ph type="sldImg"/>
          </p:nvPr>
        </p:nvSpPr>
        <p:spPr>
          <a:ln/>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i="0" u="none" strike="noStrike" kern="1200" baseline="0" dirty="0">
                <a:solidFill>
                  <a:schemeClr val="tx1"/>
                </a:solidFill>
                <a:latin typeface="+mn-lt"/>
                <a:ea typeface="+mn-ea"/>
                <a:cs typeface="+mn-cs"/>
              </a:rPr>
              <a:t>Tento problém, společný antropologii i evoluční biologii, si antropologové uvědomili jako první a v průběhu dvacátého století se s ním snažili vypořádat různými způsoby, zpravidla vytvářením </a:t>
            </a:r>
            <a:r>
              <a:rPr lang="cs-CZ" sz="1200" b="0" i="0" u="none" strike="noStrike" kern="1200" baseline="0" dirty="0" err="1">
                <a:solidFill>
                  <a:schemeClr val="tx1"/>
                </a:solidFill>
                <a:latin typeface="+mn-lt"/>
                <a:ea typeface="+mn-ea"/>
                <a:cs typeface="+mn-cs"/>
              </a:rPr>
              <a:t>datasetů</a:t>
            </a:r>
            <a:r>
              <a:rPr lang="cs-CZ" sz="1200" b="0" i="0" u="none" strike="noStrike" kern="1200" baseline="0" dirty="0">
                <a:solidFill>
                  <a:schemeClr val="tx1"/>
                </a:solidFill>
                <a:latin typeface="+mn-lt"/>
                <a:ea typeface="+mn-ea"/>
                <a:cs typeface="+mn-cs"/>
              </a:rPr>
              <a:t> pro komparativní analýzy, sestávajících z „nepříbuzných“ společností (např. takzvaný </a:t>
            </a:r>
            <a:r>
              <a:rPr lang="cs-CZ" sz="1200" b="0" i="1" u="none" strike="noStrike" kern="1200" baseline="0" dirty="0">
                <a:solidFill>
                  <a:schemeClr val="tx1"/>
                </a:solidFill>
                <a:latin typeface="+mn-lt"/>
                <a:ea typeface="+mn-ea"/>
                <a:cs typeface="+mn-cs"/>
              </a:rPr>
              <a:t>Standardní mezi</a:t>
            </a:r>
            <a:r>
              <a:rPr lang="cs-CZ" sz="1200" b="0" i="0" u="none" strike="noStrike" kern="1200" baseline="0" dirty="0">
                <a:solidFill>
                  <a:schemeClr val="tx1"/>
                </a:solidFill>
                <a:latin typeface="+mn-lt"/>
                <a:ea typeface="+mn-ea"/>
                <a:cs typeface="+mn-cs"/>
              </a:rPr>
              <a:t>-</a:t>
            </a:r>
            <a:r>
              <a:rPr lang="cs-CZ" sz="1200" b="0" i="1" u="none" strike="noStrike" kern="1200" baseline="0" dirty="0">
                <a:solidFill>
                  <a:schemeClr val="tx1"/>
                </a:solidFill>
                <a:latin typeface="+mn-lt"/>
                <a:ea typeface="+mn-ea"/>
                <a:cs typeface="+mn-cs"/>
              </a:rPr>
              <a:t>kulturní vzorek</a:t>
            </a:r>
            <a:r>
              <a:rPr lang="cs-CZ" sz="1200" b="0" i="0" u="none" strike="noStrike" kern="1200" baseline="0" dirty="0">
                <a:solidFill>
                  <a:schemeClr val="tx1"/>
                </a:solidFill>
                <a:latin typeface="+mn-lt"/>
                <a:ea typeface="+mn-ea"/>
                <a:cs typeface="+mn-cs"/>
              </a:rPr>
              <a:t>). Takové metody mohou </a:t>
            </a:r>
            <a:r>
              <a:rPr lang="cs-CZ" sz="1200" b="0" i="0" u="none" strike="noStrike" kern="1200" baseline="0" dirty="0" err="1">
                <a:solidFill>
                  <a:schemeClr val="tx1"/>
                </a:solidFill>
                <a:latin typeface="+mn-lt"/>
                <a:ea typeface="+mn-ea"/>
                <a:cs typeface="+mn-cs"/>
              </a:rPr>
              <a:t>Galtonův</a:t>
            </a:r>
            <a:r>
              <a:rPr lang="cs-CZ" sz="1200" b="0" i="0" u="none" strike="noStrike" kern="1200" baseline="0" dirty="0">
                <a:solidFill>
                  <a:schemeClr val="tx1"/>
                </a:solidFill>
                <a:latin typeface="+mn-lt"/>
                <a:ea typeface="+mn-ea"/>
                <a:cs typeface="+mn-cs"/>
              </a:rPr>
              <a:t> problém umenšit, ale nikoli eliminovat. V 80. letech vyvinuli evoluční biologové statistické metody umožňující měřit znakové korelace se zohledněním fylogenetických vztahů a také rekonstruovat evoluční historii. Od 90. let začali tyto metody využívat i sami antropologové. Zakládají se na kombinaci etnografického záznamu a fylogenetického stromu lidských etnik, založeného na analýze genetických nebo lingvistických dat, a umožňují nejen testovat evoluční sekvence navržené antropology, ale také rekonstruovat aspekty života dávných společností, které nezanechávají stopy v antropologickém záznamu.</a:t>
            </a:r>
          </a:p>
          <a:p>
            <a:endParaRPr lang="cs-CZ" sz="1200" b="0" i="0" u="none" strike="noStrike" kern="1200" baseline="0" dirty="0">
              <a:solidFill>
                <a:schemeClr val="tx1"/>
              </a:solidFill>
              <a:latin typeface="+mn-lt"/>
              <a:ea typeface="+mn-ea"/>
              <a:cs typeface="+mn-cs"/>
            </a:endParaRPr>
          </a:p>
        </p:txBody>
      </p:sp>
      <p:sp>
        <p:nvSpPr>
          <p:cNvPr id="38916" name="Zástupný symbol pro číslo snímku 3"/>
          <p:cNvSpPr>
            <a:spLocks noGrp="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ECC27BC-7AD3-42AD-AB49-AF4321753FFA}" type="slidenum">
              <a:rPr lang="cs-CZ" altLang="cs-CZ" sz="1200" smtClean="0"/>
              <a:pPr/>
              <a:t>40</a:t>
            </a:fld>
            <a:endParaRPr lang="cs-CZ" altLang="cs-CZ" sz="1200"/>
          </a:p>
        </p:txBody>
      </p:sp>
    </p:spTree>
    <p:extLst>
      <p:ext uri="{BB962C8B-B14F-4D97-AF65-F5344CB8AC3E}">
        <p14:creationId xmlns:p14="http://schemas.microsoft.com/office/powerpoint/2010/main" val="1417098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endParaRPr lang="cs-CZ" sz="1200" kern="1200" dirty="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95E5E634-1F8B-431A-9CA5-744B6A2CD17E}" type="slidenum">
              <a:rPr lang="cs-CZ" smtClean="0"/>
              <a:t>41</a:t>
            </a:fld>
            <a:endParaRPr lang="cs-CZ"/>
          </a:p>
        </p:txBody>
      </p:sp>
    </p:spTree>
    <p:extLst>
      <p:ext uri="{BB962C8B-B14F-4D97-AF65-F5344CB8AC3E}">
        <p14:creationId xmlns:p14="http://schemas.microsoft.com/office/powerpoint/2010/main" val="3429493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err="1"/>
              <a:t>The</a:t>
            </a:r>
            <a:r>
              <a:rPr lang="cs-CZ" dirty="0"/>
              <a:t> </a:t>
            </a:r>
            <a:r>
              <a:rPr lang="cs-CZ" dirty="0" err="1"/>
              <a:t>ideal</a:t>
            </a:r>
            <a:r>
              <a:rPr lang="cs-CZ" dirty="0"/>
              <a:t> and Ghana, Tibet, and </a:t>
            </a:r>
            <a:r>
              <a:rPr lang="cs-CZ" dirty="0" err="1"/>
              <a:t>the</a:t>
            </a:r>
            <a:r>
              <a:rPr lang="cs-CZ" dirty="0"/>
              <a:t> UK (</a:t>
            </a:r>
            <a:r>
              <a:rPr lang="cs-CZ" dirty="0" err="1"/>
              <a:t>royal</a:t>
            </a:r>
            <a:r>
              <a:rPr lang="cs-CZ" baseline="0" dirty="0"/>
              <a:t> </a:t>
            </a:r>
            <a:r>
              <a:rPr lang="cs-CZ" baseline="0" dirty="0" err="1"/>
              <a:t>family</a:t>
            </a:r>
            <a:r>
              <a:rPr lang="cs-CZ"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43</a:t>
            </a:fld>
            <a:endParaRPr lang="en-US"/>
          </a:p>
        </p:txBody>
      </p:sp>
    </p:spTree>
    <p:extLst>
      <p:ext uri="{BB962C8B-B14F-4D97-AF65-F5344CB8AC3E}">
        <p14:creationId xmlns:p14="http://schemas.microsoft.com/office/powerpoint/2010/main" val="1795542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PT model: </a:t>
            </a:r>
            <a:r>
              <a:rPr lang="cs-CZ" dirty="0" err="1"/>
              <a:t>Woman</a:t>
            </a:r>
            <a:r>
              <a:rPr lang="cs-CZ" dirty="0"/>
              <a:t> </a:t>
            </a:r>
            <a:r>
              <a:rPr lang="cs-CZ" dirty="0" err="1"/>
              <a:t>should</a:t>
            </a:r>
            <a:r>
              <a:rPr lang="cs-CZ" dirty="0"/>
              <a:t> mate/</a:t>
            </a:r>
            <a:r>
              <a:rPr lang="cs-CZ" dirty="0" err="1"/>
              <a:t>marry</a:t>
            </a:r>
            <a:r>
              <a:rPr lang="cs-CZ" dirty="0"/>
              <a:t> </a:t>
            </a:r>
            <a:r>
              <a:rPr lang="en-US" dirty="0"/>
              <a:t>polygynous</a:t>
            </a:r>
            <a:r>
              <a:rPr lang="cs-CZ" dirty="0" err="1"/>
              <a:t>ly</a:t>
            </a:r>
            <a:r>
              <a:rPr lang="en-US" dirty="0"/>
              <a:t> when variance in male quality is high</a:t>
            </a:r>
            <a:r>
              <a:rPr lang="cs-CZ" baseline="0" dirty="0"/>
              <a:t>  </a:t>
            </a:r>
            <a:r>
              <a:rPr lang="en-US" dirty="0"/>
              <a:t>(originally </a:t>
            </a:r>
            <a:r>
              <a:rPr lang="cs-CZ" dirty="0"/>
              <a:t>variance in</a:t>
            </a:r>
            <a:r>
              <a:rPr lang="cs-CZ" baseline="0" dirty="0"/>
              <a:t> </a:t>
            </a:r>
            <a:r>
              <a:rPr lang="cs-CZ" baseline="0" dirty="0" err="1"/>
              <a:t>the</a:t>
            </a:r>
            <a:r>
              <a:rPr lang="cs-CZ" baseline="0" dirty="0"/>
              <a:t> </a:t>
            </a:r>
            <a:r>
              <a:rPr lang="cs-CZ" baseline="0" dirty="0" err="1"/>
              <a:t>quality</a:t>
            </a:r>
            <a:r>
              <a:rPr lang="cs-CZ" baseline="0" dirty="0"/>
              <a:t> </a:t>
            </a:r>
            <a:r>
              <a:rPr lang="cs-CZ" baseline="0" dirty="0" err="1"/>
              <a:t>of</a:t>
            </a:r>
            <a:r>
              <a:rPr lang="cs-CZ" baseline="0" dirty="0"/>
              <a:t> </a:t>
            </a:r>
            <a:r>
              <a:rPr lang="en-US" dirty="0" err="1"/>
              <a:t>teritory</a:t>
            </a:r>
            <a:r>
              <a:rPr lang="en-US" dirty="0"/>
              <a:t>, </a:t>
            </a:r>
            <a:r>
              <a:rPr lang="cs-CZ" dirty="0"/>
              <a:t>but </a:t>
            </a:r>
            <a:r>
              <a:rPr lang="cs-CZ" dirty="0" err="1"/>
              <a:t>also</a:t>
            </a:r>
            <a:r>
              <a:rPr lang="cs-CZ" dirty="0"/>
              <a:t> </a:t>
            </a:r>
            <a:r>
              <a:rPr lang="en-US" dirty="0"/>
              <a:t>good genes</a:t>
            </a:r>
            <a:r>
              <a:rPr lang="cs-CZ" dirty="0"/>
              <a:t> </a:t>
            </a:r>
            <a:r>
              <a:rPr lang="cs-CZ" dirty="0" err="1"/>
              <a:t>or</a:t>
            </a:r>
            <a:r>
              <a:rPr lang="cs-CZ" dirty="0"/>
              <a:t> </a:t>
            </a:r>
            <a:r>
              <a:rPr lang="cs-CZ" dirty="0" err="1"/>
              <a:t>some</a:t>
            </a:r>
            <a:r>
              <a:rPr lang="cs-CZ" dirty="0"/>
              <a:t> </a:t>
            </a:r>
            <a:r>
              <a:rPr lang="cs-CZ" dirty="0" err="1"/>
              <a:t>indicator</a:t>
            </a:r>
            <a:r>
              <a:rPr lang="cs-CZ" dirty="0"/>
              <a:t> </a:t>
            </a:r>
            <a:r>
              <a:rPr lang="cs-CZ" dirty="0" err="1"/>
              <a:t>thereof</a:t>
            </a:r>
            <a:r>
              <a:rPr lang="en-US" dirty="0"/>
              <a:t>, wealth</a:t>
            </a:r>
            <a:r>
              <a:rPr lang="cs-CZ" baseline="0" dirty="0"/>
              <a:t> </a:t>
            </a:r>
            <a:r>
              <a:rPr lang="cs-CZ" baseline="0" dirty="0" err="1"/>
              <a:t>or</a:t>
            </a:r>
            <a:r>
              <a:rPr lang="cs-CZ" baseline="0" dirty="0"/>
              <a:t> </a:t>
            </a:r>
            <a:r>
              <a:rPr lang="en-US" dirty="0"/>
              <a:t>resources)</a:t>
            </a:r>
            <a:endParaRPr lang="cs-CZ" dirty="0"/>
          </a:p>
          <a:p>
            <a:endParaRPr lang="cs-CZ" dirty="0"/>
          </a:p>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44</a:t>
            </a:fld>
            <a:endParaRPr lang="en-US"/>
          </a:p>
        </p:txBody>
      </p:sp>
    </p:spTree>
    <p:extLst>
      <p:ext uri="{BB962C8B-B14F-4D97-AF65-F5344CB8AC3E}">
        <p14:creationId xmlns:p14="http://schemas.microsoft.com/office/powerpoint/2010/main" val="3841771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kern="1200" dirty="0">
                <a:solidFill>
                  <a:schemeClr val="tx1"/>
                </a:solidFill>
                <a:effectLst/>
                <a:latin typeface="+mn-lt"/>
                <a:ea typeface="+mn-ea"/>
                <a:cs typeface="+mn-cs"/>
              </a:rPr>
              <a:t>Sociální nerovnost/stratifikace (majetkové rozdíly), zvýšená </a:t>
            </a:r>
            <a:r>
              <a:rPr lang="cs-CZ" sz="1200" kern="1200" dirty="0" err="1">
                <a:solidFill>
                  <a:schemeClr val="tx1"/>
                </a:solidFill>
                <a:effectLst/>
                <a:latin typeface="+mn-lt"/>
                <a:ea typeface="+mn-ea"/>
                <a:cs typeface="+mn-cs"/>
              </a:rPr>
              <a:t>kompetice</a:t>
            </a:r>
            <a:r>
              <a:rPr lang="cs-CZ" sz="1200" kern="1200" dirty="0">
                <a:solidFill>
                  <a:schemeClr val="tx1"/>
                </a:solidFill>
                <a:effectLst/>
                <a:latin typeface="+mn-lt"/>
                <a:ea typeface="+mn-ea"/>
                <a:cs typeface="+mn-cs"/>
              </a:rPr>
              <a:t> (válečnictví), rozdíly v kvalitě partnerů (prevalence patogenů),</a:t>
            </a:r>
            <a:r>
              <a:rPr lang="cs-CZ" sz="1200" kern="1200" baseline="0" dirty="0">
                <a:solidFill>
                  <a:schemeClr val="tx1"/>
                </a:solidFill>
                <a:effectLst/>
                <a:latin typeface="+mn-lt"/>
                <a:ea typeface="+mn-ea"/>
                <a:cs typeface="+mn-cs"/>
              </a:rPr>
              <a:t> mužský podíl na zajištění domácnosti…</a:t>
            </a:r>
            <a:endParaRPr lang="cs-CZ" sz="1200"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allows us to control for non-independence, and further, </a:t>
            </a:r>
            <a:r>
              <a:rPr lang="en-GB" sz="1200" b="1" kern="1200" dirty="0">
                <a:solidFill>
                  <a:schemeClr val="tx1"/>
                </a:solidFill>
                <a:effectLst/>
                <a:latin typeface="+mn-lt"/>
                <a:ea typeface="+mn-ea"/>
                <a:cs typeface="+mn-cs"/>
              </a:rPr>
              <a:t>to quantify the extent to which behavioural variation is explained by current socio-ecological conditions as well as population history</a:t>
            </a:r>
            <a:r>
              <a:rPr lang="cs-CZ" sz="1200" kern="1200" baseline="300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in a globally representative sample.</a:t>
            </a:r>
            <a:endParaRPr lang="cs-CZ" dirty="0"/>
          </a:p>
          <a:p>
            <a:endParaRPr lang="cs-CZ" dirty="0"/>
          </a:p>
          <a:p>
            <a:r>
              <a:rPr lang="en-GB" sz="1200" kern="1200" dirty="0">
                <a:solidFill>
                  <a:schemeClr val="tx1"/>
                </a:solidFill>
                <a:effectLst/>
                <a:latin typeface="+mn-lt"/>
                <a:ea typeface="+mn-ea"/>
                <a:cs typeface="+mn-cs"/>
              </a:rPr>
              <a:t>We show that the </a:t>
            </a:r>
            <a:r>
              <a:rPr lang="en-GB" sz="1200" b="1" kern="1200" dirty="0">
                <a:solidFill>
                  <a:schemeClr val="tx1"/>
                </a:solidFill>
                <a:effectLst/>
                <a:latin typeface="+mn-lt"/>
                <a:ea typeface="+mn-ea"/>
                <a:cs typeface="+mn-cs"/>
              </a:rPr>
              <a:t>phylogeny explains more than twice as much variance as all the predictors</a:t>
            </a:r>
            <a:r>
              <a:rPr lang="en-GB" sz="1200" kern="1200" dirty="0">
                <a:solidFill>
                  <a:schemeClr val="tx1"/>
                </a:solidFill>
                <a:effectLst/>
                <a:latin typeface="+mn-lt"/>
                <a:ea typeface="+mn-ea"/>
                <a:cs typeface="+mn-cs"/>
              </a:rPr>
              <a:t>, and that ignoring phylogeny leads to both false positives and false negatives.</a:t>
            </a:r>
            <a:endParaRPr lang="cs-CZ" sz="1200"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Pathogen stress and assault frequency emerged as the strongest predictors of polygyny</a:t>
            </a:r>
            <a:r>
              <a:rPr lang="en-GB" sz="1200" kern="1200" dirty="0">
                <a:solidFill>
                  <a:schemeClr val="tx1"/>
                </a:solidFill>
                <a:effectLst/>
                <a:latin typeface="+mn-lt"/>
                <a:ea typeface="+mn-ea"/>
                <a:cs typeface="+mn-cs"/>
              </a:rPr>
              <a:t>, consistent with expectations based on sexual selection theory.</a:t>
            </a:r>
            <a:endParaRPr lang="cs-CZ" dirty="0"/>
          </a:p>
          <a:p>
            <a:endParaRPr lang="cs-CZ" dirty="0"/>
          </a:p>
          <a:p>
            <a:r>
              <a:rPr lang="cs-CZ" dirty="0"/>
              <a:t>Tahle práce jednak představuje fylogenezi</a:t>
            </a:r>
            <a:r>
              <a:rPr lang="cs-CZ" baseline="0" dirty="0"/>
              <a:t> SCCS populací, jednak na příkladu rodinného uspořádání ukazuje, že bez fylogeneze se v behaviorální ekologii skutečně neobejdeme.</a:t>
            </a:r>
          </a:p>
          <a:p>
            <a:endParaRPr lang="cs-CZ" dirty="0"/>
          </a:p>
          <a:p>
            <a:r>
              <a:rPr lang="cs-CZ" dirty="0"/>
              <a:t>Obor/odvětví bádání spojující</a:t>
            </a:r>
            <a:r>
              <a:rPr lang="cs-CZ" baseline="0" dirty="0"/>
              <a:t> </a:t>
            </a:r>
            <a:r>
              <a:rPr lang="cs-CZ" baseline="0" dirty="0" err="1"/>
              <a:t>fylogenetiku</a:t>
            </a:r>
            <a:r>
              <a:rPr lang="cs-CZ" baseline="0" dirty="0"/>
              <a:t> s kulturní antropologií je volné hřiště…</a:t>
            </a:r>
          </a:p>
          <a:p>
            <a:endParaRPr lang="cs-CZ" baseline="0" dirty="0"/>
          </a:p>
          <a:p>
            <a:r>
              <a:rPr lang="cs-CZ" baseline="0" dirty="0"/>
              <a:t>Nejde o nic menšího, než o posunutí studia kulturní makroevoluce na globální úroveň a o zakomponování fylogenetického/historického aspektu do výzkumu behaviorální ekologie člověka…</a:t>
            </a:r>
          </a:p>
          <a:p>
            <a:endParaRPr lang="cs-CZ" baseline="0" dirty="0"/>
          </a:p>
          <a:p>
            <a:r>
              <a:rPr lang="cs-CZ" baseline="0" dirty="0"/>
              <a:t>Jsme teprve na počátku dlouhé cesty…</a:t>
            </a:r>
            <a:endParaRPr lang="cs-CZ" dirty="0"/>
          </a:p>
        </p:txBody>
      </p:sp>
      <p:sp>
        <p:nvSpPr>
          <p:cNvPr id="4" name="Zástupný symbol pro číslo snímku 3"/>
          <p:cNvSpPr>
            <a:spLocks noGrp="1"/>
          </p:cNvSpPr>
          <p:nvPr>
            <p:ph type="sldNum" sz="quarter" idx="10"/>
          </p:nvPr>
        </p:nvSpPr>
        <p:spPr/>
        <p:txBody>
          <a:bodyPr/>
          <a:lstStyle/>
          <a:p>
            <a:fld id="{55F59DA3-BD5F-45ED-9389-6B6A1C6B621A}" type="slidenum">
              <a:rPr lang="cs-CZ" smtClean="0"/>
              <a:t>45</a:t>
            </a:fld>
            <a:endParaRPr lang="cs-CZ"/>
          </a:p>
        </p:txBody>
      </p:sp>
    </p:spTree>
    <p:extLst>
      <p:ext uri="{BB962C8B-B14F-4D97-AF65-F5344CB8AC3E}">
        <p14:creationId xmlns:p14="http://schemas.microsoft.com/office/powerpoint/2010/main" val="1982800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err="1"/>
              <a:t>This</a:t>
            </a:r>
            <a:r>
              <a:rPr lang="cs-CZ" dirty="0"/>
              <a:t> </a:t>
            </a:r>
            <a:r>
              <a:rPr lang="cs-CZ" dirty="0" err="1"/>
              <a:t>is</a:t>
            </a:r>
            <a:r>
              <a:rPr lang="cs-CZ" dirty="0"/>
              <a:t> </a:t>
            </a:r>
            <a:r>
              <a:rPr lang="cs-CZ" dirty="0" err="1"/>
              <a:t>the</a:t>
            </a:r>
            <a:r>
              <a:rPr lang="cs-CZ" dirty="0"/>
              <a:t> </a:t>
            </a:r>
            <a:r>
              <a:rPr lang="cs-CZ" dirty="0" err="1"/>
              <a:t>phylogeny</a:t>
            </a:r>
            <a:r>
              <a:rPr lang="cs-CZ" dirty="0"/>
              <a:t> and </a:t>
            </a:r>
            <a:r>
              <a:rPr lang="cs-CZ" dirty="0" err="1"/>
              <a:t>you</a:t>
            </a:r>
            <a:r>
              <a:rPr lang="cs-CZ" baseline="0" dirty="0"/>
              <a:t> </a:t>
            </a:r>
            <a:r>
              <a:rPr lang="cs-CZ" baseline="0" dirty="0" err="1"/>
              <a:t>can</a:t>
            </a:r>
            <a:r>
              <a:rPr lang="cs-CZ" baseline="0" dirty="0"/>
              <a:t> </a:t>
            </a:r>
            <a:r>
              <a:rPr lang="cs-CZ" baseline="0" dirty="0" err="1"/>
              <a:t>see</a:t>
            </a:r>
            <a:r>
              <a:rPr lang="cs-CZ" baseline="0" dirty="0"/>
              <a:t> </a:t>
            </a:r>
            <a:r>
              <a:rPr lang="cs-CZ" baseline="0" dirty="0" err="1"/>
              <a:t>that</a:t>
            </a:r>
            <a:r>
              <a:rPr lang="cs-CZ" baseline="0" dirty="0"/>
              <a:t> these </a:t>
            </a:r>
            <a:r>
              <a:rPr lang="cs-CZ" baseline="0" dirty="0" err="1"/>
              <a:t>societies</a:t>
            </a:r>
            <a:r>
              <a:rPr lang="cs-CZ" baseline="0" dirty="0"/>
              <a:t> </a:t>
            </a:r>
            <a:r>
              <a:rPr lang="cs-CZ" baseline="0" dirty="0" err="1"/>
              <a:t>definitelly</a:t>
            </a:r>
            <a:r>
              <a:rPr lang="cs-CZ" baseline="0" dirty="0"/>
              <a:t> </a:t>
            </a:r>
            <a:r>
              <a:rPr lang="cs-CZ" baseline="0" dirty="0" err="1"/>
              <a:t>aren</a:t>
            </a:r>
            <a:r>
              <a:rPr lang="en-US" baseline="0" dirty="0"/>
              <a:t>’</a:t>
            </a:r>
            <a:r>
              <a:rPr lang="cs-CZ" baseline="0" dirty="0"/>
              <a:t>t „independent“ in </a:t>
            </a:r>
            <a:r>
              <a:rPr lang="cs-CZ" baseline="0" dirty="0" err="1"/>
              <a:t>that</a:t>
            </a:r>
            <a:r>
              <a:rPr lang="cs-CZ" baseline="0" dirty="0"/>
              <a:t> </a:t>
            </a:r>
            <a:r>
              <a:rPr lang="cs-CZ" baseline="0" dirty="0" err="1"/>
              <a:t>they</a:t>
            </a:r>
            <a:r>
              <a:rPr lang="cs-CZ" baseline="0" dirty="0"/>
              <a:t> are </a:t>
            </a:r>
            <a:r>
              <a:rPr lang="cs-CZ" baseline="0" dirty="0" err="1"/>
              <a:t>equally</a:t>
            </a:r>
            <a:r>
              <a:rPr lang="cs-CZ" baseline="0" dirty="0"/>
              <a:t> (</a:t>
            </a:r>
            <a:r>
              <a:rPr lang="cs-CZ" baseline="0" dirty="0" err="1"/>
              <a:t>un</a:t>
            </a:r>
            <a:r>
              <a:rPr lang="cs-CZ" baseline="0" dirty="0"/>
              <a:t>)</a:t>
            </a:r>
            <a:r>
              <a:rPr lang="cs-CZ" baseline="0" dirty="0" err="1"/>
              <a:t>related</a:t>
            </a:r>
            <a:r>
              <a:rPr lang="en-US" baseline="0" dirty="0"/>
              <a:t>.</a:t>
            </a:r>
            <a:r>
              <a:rPr lang="cs-CZ" baseline="0" dirty="0"/>
              <a:t> </a:t>
            </a:r>
            <a:r>
              <a:rPr lang="en-US" baseline="0" dirty="0"/>
              <a:t>P</a:t>
            </a:r>
            <a:r>
              <a:rPr lang="cs-CZ" baseline="0" dirty="0" err="1"/>
              <a:t>olygyny</a:t>
            </a:r>
            <a:r>
              <a:rPr lang="cs-CZ" baseline="0" dirty="0"/>
              <a:t> has a </a:t>
            </a:r>
            <a:r>
              <a:rPr lang="cs-CZ" baseline="0" dirty="0" err="1"/>
              <a:t>high</a:t>
            </a:r>
            <a:r>
              <a:rPr lang="cs-CZ" baseline="0" dirty="0"/>
              <a:t> </a:t>
            </a:r>
            <a:r>
              <a:rPr lang="cs-CZ" baseline="0" dirty="0" err="1"/>
              <a:t>phyloenetic</a:t>
            </a:r>
            <a:r>
              <a:rPr lang="cs-CZ" baseline="0" dirty="0"/>
              <a:t> </a:t>
            </a:r>
            <a:r>
              <a:rPr lang="cs-CZ" baseline="0" dirty="0" err="1"/>
              <a:t>signal</a:t>
            </a:r>
            <a:r>
              <a:rPr lang="cs-CZ" baseline="0" dirty="0"/>
              <a:t>.</a:t>
            </a:r>
          </a:p>
          <a:p>
            <a:endParaRPr lang="cs-CZ"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i="0" u="none" strike="noStrike" kern="1200" baseline="0" dirty="0">
                <a:solidFill>
                  <a:schemeClr val="tx1"/>
                </a:solidFill>
                <a:latin typeface="+mn-lt"/>
                <a:ea typeface="+mn-ea"/>
                <a:cs typeface="+mn-cs"/>
              </a:rPr>
              <a:t>G</a:t>
            </a:r>
            <a:r>
              <a:rPr lang="en-US" sz="1200" b="0" i="0" u="none" strike="noStrike" kern="1200" baseline="0" dirty="0" err="1">
                <a:solidFill>
                  <a:schemeClr val="tx1"/>
                </a:solidFill>
                <a:latin typeface="+mn-lt"/>
                <a:ea typeface="+mn-ea"/>
                <a:cs typeface="+mn-cs"/>
              </a:rPr>
              <a:t>lobal</a:t>
            </a:r>
            <a:r>
              <a:rPr lang="cs-CZ" sz="1200" b="0" i="0" u="none" strike="noStrike" kern="1200" baseline="0" dirty="0">
                <a:solidFill>
                  <a:schemeClr val="tx1"/>
                </a:solidFill>
                <a:latin typeface="+mn-lt"/>
                <a:ea typeface="+mn-ea"/>
                <a:cs typeface="+mn-cs"/>
              </a:rPr>
              <a:t> sample and </a:t>
            </a:r>
            <a:r>
              <a:rPr lang="cs-CZ" sz="1200" b="0" i="0" u="none" strike="noStrike" kern="1200" baseline="0" dirty="0" err="1">
                <a:solidFill>
                  <a:schemeClr val="tx1"/>
                </a:solidFill>
                <a:latin typeface="+mn-lt"/>
                <a:ea typeface="+mn-ea"/>
                <a:cs typeface="+mn-cs"/>
              </a:rPr>
              <a:t>global</a:t>
            </a:r>
            <a:r>
              <a:rPr lang="cs-CZ" sz="1200" b="0" i="0" u="none" strike="noStrike" kern="1200" baseline="0" dirty="0">
                <a:solidFill>
                  <a:schemeClr val="tx1"/>
                </a:solidFill>
                <a:latin typeface="+mn-lt"/>
                <a:ea typeface="+mn-ea"/>
                <a:cs typeface="+mn-cs"/>
              </a:rPr>
              <a:t> </a:t>
            </a:r>
            <a:r>
              <a:rPr lang="cs-CZ" sz="1200" b="0" i="0" u="none" strike="noStrike" kern="1200" baseline="0" dirty="0" err="1">
                <a:solidFill>
                  <a:schemeClr val="tx1"/>
                </a:solidFill>
                <a:latin typeface="+mn-lt"/>
                <a:ea typeface="+mn-ea"/>
                <a:cs typeface="+mn-cs"/>
              </a:rPr>
              <a:t>phylogeny</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provide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more power to detect independent co-evolutionary</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events, here convergent evolution of marriage patterns in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response to similar socio-ecological conditions, which is what phylogenetic</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comparative methods were designed to do</a:t>
            </a:r>
            <a:r>
              <a:rPr lang="cs-CZ" sz="1200" b="0" i="0" u="none" strike="noStrike" kern="1200" baseline="0" dirty="0">
                <a:solidFill>
                  <a:schemeClr val="tx1"/>
                </a:solidFill>
                <a:latin typeface="+mn-lt"/>
                <a:ea typeface="+mn-ea"/>
                <a:cs typeface="+mn-cs"/>
              </a:rPr>
              <a:t>…</a:t>
            </a:r>
            <a:endParaRPr lang="cs-CZ" baseline="0" dirty="0"/>
          </a:p>
          <a:p>
            <a:endParaRPr lang="cs-CZ" baseline="0" dirty="0"/>
          </a:p>
          <a:p>
            <a:r>
              <a:rPr lang="cs-CZ" baseline="0" dirty="0"/>
              <a:t>By </a:t>
            </a:r>
            <a:r>
              <a:rPr lang="cs-CZ" baseline="0" dirty="0" err="1"/>
              <a:t>the</a:t>
            </a:r>
            <a:r>
              <a:rPr lang="cs-CZ" baseline="0" dirty="0"/>
              <a:t> </a:t>
            </a:r>
            <a:r>
              <a:rPr lang="cs-CZ" baseline="0" dirty="0" err="1"/>
              <a:t>way</a:t>
            </a:r>
            <a:r>
              <a:rPr lang="cs-CZ" baseline="0" dirty="0"/>
              <a:t>, </a:t>
            </a:r>
            <a:r>
              <a:rPr lang="cs-CZ" baseline="0" dirty="0" err="1"/>
              <a:t>this</a:t>
            </a:r>
            <a:r>
              <a:rPr lang="cs-CZ" baseline="0" dirty="0"/>
              <a:t> </a:t>
            </a:r>
            <a:r>
              <a:rPr lang="cs-CZ" baseline="0" dirty="0" err="1"/>
              <a:t>tree</a:t>
            </a:r>
            <a:r>
              <a:rPr lang="cs-CZ" baseline="0" dirty="0"/>
              <a:t> </a:t>
            </a:r>
            <a:r>
              <a:rPr lang="cs-CZ" baseline="0" dirty="0" err="1"/>
              <a:t>was</a:t>
            </a:r>
            <a:r>
              <a:rPr lang="cs-CZ" baseline="0" dirty="0"/>
              <a:t> </a:t>
            </a:r>
            <a:r>
              <a:rPr lang="cs-CZ" baseline="0" dirty="0" err="1"/>
              <a:t>since</a:t>
            </a:r>
            <a:r>
              <a:rPr lang="en-US" baseline="0" dirty="0"/>
              <a:t> </a:t>
            </a:r>
            <a:r>
              <a:rPr lang="cs-CZ" baseline="0" dirty="0" err="1"/>
              <a:t>used</a:t>
            </a:r>
            <a:r>
              <a:rPr lang="cs-CZ" baseline="0" dirty="0"/>
              <a:t> to study </a:t>
            </a:r>
            <a:r>
              <a:rPr lang="cs-CZ" baseline="0" dirty="0" err="1"/>
              <a:t>other</a:t>
            </a:r>
            <a:r>
              <a:rPr lang="cs-CZ" baseline="0" dirty="0"/>
              <a:t> </a:t>
            </a:r>
            <a:r>
              <a:rPr lang="cs-CZ" baseline="0" dirty="0" err="1"/>
              <a:t>human</a:t>
            </a:r>
            <a:r>
              <a:rPr lang="cs-CZ" baseline="0" dirty="0"/>
              <a:t> </a:t>
            </a:r>
            <a:r>
              <a:rPr lang="cs-CZ" baseline="0" dirty="0" err="1"/>
              <a:t>behaviors</a:t>
            </a:r>
            <a:r>
              <a:rPr lang="en-US" baseline="0" dirty="0"/>
              <a:t> </a:t>
            </a:r>
            <a:r>
              <a:rPr lang="cs-CZ" baseline="0" dirty="0"/>
              <a:t>(</a:t>
            </a:r>
            <a:r>
              <a:rPr lang="en-US" baseline="0" dirty="0"/>
              <a:t>r</a:t>
            </a:r>
            <a:r>
              <a:rPr lang="cs-CZ" baseline="0" dirty="0" err="1"/>
              <a:t>eligious</a:t>
            </a:r>
            <a:r>
              <a:rPr lang="cs-CZ" baseline="0" dirty="0"/>
              <a:t> </a:t>
            </a:r>
            <a:r>
              <a:rPr lang="cs-CZ" baseline="0" dirty="0" err="1"/>
              <a:t>beliefs</a:t>
            </a:r>
            <a:r>
              <a:rPr lang="cs-CZ" baseline="0" dirty="0"/>
              <a:t>, food </a:t>
            </a:r>
            <a:r>
              <a:rPr lang="cs-CZ" baseline="0" dirty="0" err="1"/>
              <a:t>sharing</a:t>
            </a:r>
            <a:r>
              <a:rPr lang="cs-CZ" baseline="0" dirty="0"/>
              <a:t> </a:t>
            </a:r>
            <a:r>
              <a:rPr lang="cs-CZ" baseline="0" dirty="0" err="1"/>
              <a:t>norms</a:t>
            </a:r>
            <a:r>
              <a:rPr lang="cs-CZ" baseline="0" dirty="0"/>
              <a:t>, </a:t>
            </a:r>
            <a:r>
              <a:rPr lang="cs-CZ" baseline="0" dirty="0" err="1"/>
              <a:t>alloparental</a:t>
            </a:r>
            <a:r>
              <a:rPr lang="cs-CZ" baseline="0" dirty="0"/>
              <a:t> care, </a:t>
            </a:r>
            <a:r>
              <a:rPr lang="cs-CZ" baseline="0" dirty="0" err="1"/>
              <a:t>or</a:t>
            </a:r>
            <a:r>
              <a:rPr lang="cs-CZ" baseline="0" dirty="0"/>
              <a:t> </a:t>
            </a:r>
            <a:r>
              <a:rPr lang="cs-CZ" baseline="0" dirty="0" err="1"/>
              <a:t>dwelling</a:t>
            </a:r>
            <a:r>
              <a:rPr lang="cs-CZ" baseline="0" dirty="0"/>
              <a:t> </a:t>
            </a:r>
            <a:r>
              <a:rPr lang="cs-CZ" baseline="0" dirty="0" err="1"/>
              <a:t>size</a:t>
            </a:r>
            <a:r>
              <a:rPr lang="cs-CZ" baseline="0" dirty="0"/>
              <a:t> in </a:t>
            </a:r>
            <a:r>
              <a:rPr lang="cs-CZ" baseline="0" dirty="0" err="1"/>
              <a:t>relation</a:t>
            </a:r>
            <a:r>
              <a:rPr lang="cs-CZ" baseline="0" dirty="0"/>
              <a:t> to soc. </a:t>
            </a:r>
            <a:r>
              <a:rPr lang="cs-CZ" baseline="0" dirty="0" err="1"/>
              <a:t>organization</a:t>
            </a:r>
            <a:r>
              <a:rPr lang="cs-CZ" baseline="0" dirty="0"/>
              <a:t> – residence </a:t>
            </a:r>
            <a:r>
              <a:rPr lang="cs-CZ" baseline="0" dirty="0" err="1"/>
              <a:t>rules</a:t>
            </a:r>
            <a:r>
              <a:rPr lang="cs-CZ" baseline="0" dirty="0"/>
              <a:t>) and not </a:t>
            </a:r>
            <a:r>
              <a:rPr lang="cs-CZ" baseline="0" dirty="0" err="1"/>
              <a:t>all</a:t>
            </a:r>
            <a:r>
              <a:rPr lang="cs-CZ" baseline="0" dirty="0"/>
              <a:t> </a:t>
            </a:r>
            <a:r>
              <a:rPr lang="cs-CZ" baseline="0" dirty="0" err="1"/>
              <a:t>human</a:t>
            </a:r>
            <a:r>
              <a:rPr lang="cs-CZ" baseline="0" dirty="0"/>
              <a:t> </a:t>
            </a:r>
            <a:r>
              <a:rPr lang="cs-CZ" baseline="0" dirty="0" err="1"/>
              <a:t>behaviors</a:t>
            </a:r>
            <a:r>
              <a:rPr lang="cs-CZ" baseline="0" dirty="0"/>
              <a:t> display such </a:t>
            </a:r>
            <a:r>
              <a:rPr lang="cs-CZ" baseline="0" dirty="0" err="1"/>
              <a:t>phylogenetic</a:t>
            </a:r>
            <a:r>
              <a:rPr lang="cs-CZ" baseline="0" dirty="0"/>
              <a:t> </a:t>
            </a:r>
            <a:r>
              <a:rPr lang="cs-CZ" baseline="0" dirty="0" err="1"/>
              <a:t>clustering</a:t>
            </a:r>
            <a:r>
              <a:rPr lang="cs-CZ" baseline="0" dirty="0"/>
              <a:t>… but </a:t>
            </a:r>
            <a:r>
              <a:rPr lang="cs-CZ" baseline="0" dirty="0" err="1"/>
              <a:t>marriage</a:t>
            </a:r>
            <a:r>
              <a:rPr lang="cs-CZ" baseline="0" dirty="0"/>
              <a:t> </a:t>
            </a:r>
            <a:r>
              <a:rPr lang="cs-CZ" baseline="0" dirty="0" err="1"/>
              <a:t>patterns</a:t>
            </a:r>
            <a:r>
              <a:rPr lang="cs-CZ" baseline="0" dirty="0"/>
              <a:t> are </a:t>
            </a:r>
            <a:r>
              <a:rPr lang="cs-CZ" baseline="0" dirty="0" err="1"/>
              <a:t>among</a:t>
            </a:r>
            <a:r>
              <a:rPr lang="cs-CZ" baseline="0" dirty="0"/>
              <a:t> </a:t>
            </a:r>
            <a:r>
              <a:rPr lang="cs-CZ" baseline="0" dirty="0" err="1"/>
              <a:t>those</a:t>
            </a:r>
            <a:r>
              <a:rPr lang="cs-CZ" baseline="0" dirty="0"/>
              <a:t> </a:t>
            </a:r>
            <a:r>
              <a:rPr lang="cs-CZ" baseline="0" dirty="0" err="1"/>
              <a:t>that</a:t>
            </a:r>
            <a:r>
              <a:rPr lang="cs-CZ" baseline="0" dirty="0"/>
              <a:t> do.</a:t>
            </a:r>
            <a:endParaRPr lang="cs-CZ" dirty="0"/>
          </a:p>
          <a:p>
            <a:endParaRPr lang="cs-CZ"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The two strongest predictors of polygyny</a:t>
            </a:r>
            <a:r>
              <a:rPr lang="cs-CZ" sz="1200" dirty="0">
                <a:latin typeface="Arial" panose="020B0604020202020204" pitchFamily="34" charset="0"/>
                <a:cs typeface="Arial" panose="020B0604020202020204" pitchFamily="34" charset="0"/>
              </a:rPr>
              <a:t> are</a:t>
            </a:r>
            <a:r>
              <a:rPr lang="en-US" sz="1200" dirty="0">
                <a:latin typeface="Arial" panose="020B0604020202020204" pitchFamily="34" charset="0"/>
                <a:cs typeface="Arial" panose="020B0604020202020204" pitchFamily="34" charset="0"/>
              </a:rPr>
              <a:t> pathogen stress and assault frequency</a:t>
            </a:r>
            <a:r>
              <a:rPr lang="cs-CZ"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polygyny threshold </a:t>
            </a:r>
            <a:r>
              <a:rPr lang="cs-CZ" sz="1200" dirty="0">
                <a:latin typeface="Arial" panose="020B0604020202020204" pitchFamily="34" charset="0"/>
                <a:cs typeface="Arial" panose="020B0604020202020204" pitchFamily="34" charset="0"/>
              </a:rPr>
              <a:t>model and </a:t>
            </a:r>
            <a:r>
              <a:rPr lang="cs-CZ" sz="1200" dirty="0" err="1">
                <a:latin typeface="Arial" panose="020B0604020202020204" pitchFamily="34" charset="0"/>
                <a:cs typeface="Arial" panose="020B0604020202020204" pitchFamily="34" charset="0"/>
              </a:rPr>
              <a:t>harem</a:t>
            </a:r>
            <a:r>
              <a:rPr lang="cs-CZ" sz="1200" dirty="0">
                <a:latin typeface="Arial" panose="020B0604020202020204" pitchFamily="34" charset="0"/>
                <a:cs typeface="Arial" panose="020B0604020202020204" pitchFamily="34" charset="0"/>
              </a:rPr>
              <a:t>-defense </a:t>
            </a:r>
            <a:r>
              <a:rPr lang="cs-CZ" sz="1200" dirty="0" err="1">
                <a:latin typeface="Arial" panose="020B0604020202020204" pitchFamily="34" charset="0"/>
                <a:cs typeface="Arial" panose="020B0604020202020204" pitchFamily="34" charset="0"/>
              </a:rPr>
              <a:t>polygyny</a:t>
            </a:r>
            <a:r>
              <a:rPr lang="cs-CZ" sz="1200" dirty="0">
                <a:latin typeface="Arial" panose="020B0604020202020204" pitchFamily="34" charset="0"/>
                <a:cs typeface="Arial" panose="020B0604020202020204" pitchFamily="34" charset="0"/>
              </a:rPr>
              <a:t>?)</a:t>
            </a:r>
          </a:p>
          <a:p>
            <a:endParaRPr lang="cs-CZ"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46</a:t>
            </a:fld>
            <a:endParaRPr lang="en-US"/>
          </a:p>
        </p:txBody>
      </p:sp>
    </p:spTree>
    <p:extLst>
      <p:ext uri="{BB962C8B-B14F-4D97-AF65-F5344CB8AC3E}">
        <p14:creationId xmlns:p14="http://schemas.microsoft.com/office/powerpoint/2010/main" val="4204842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Such </a:t>
            </a:r>
            <a:r>
              <a:rPr lang="cs-CZ" dirty="0" err="1"/>
              <a:t>high</a:t>
            </a:r>
            <a:r>
              <a:rPr lang="cs-CZ" dirty="0"/>
              <a:t> </a:t>
            </a:r>
            <a:r>
              <a:rPr lang="cs-CZ" dirty="0" err="1"/>
              <a:t>phylogenetic</a:t>
            </a:r>
            <a:r>
              <a:rPr lang="cs-CZ" dirty="0"/>
              <a:t> </a:t>
            </a:r>
            <a:r>
              <a:rPr lang="cs-CZ" dirty="0" err="1"/>
              <a:t>signal</a:t>
            </a:r>
            <a:r>
              <a:rPr lang="cs-CZ" dirty="0"/>
              <a:t>…</a:t>
            </a:r>
          </a:p>
          <a:p>
            <a:endParaRPr lang="cs-CZ" dirty="0"/>
          </a:p>
          <a:p>
            <a:r>
              <a:rPr lang="en-US" sz="1200" b="0" i="0" u="none" strike="noStrike" kern="1200" baseline="0" dirty="0">
                <a:solidFill>
                  <a:schemeClr val="tx1"/>
                </a:solidFill>
                <a:latin typeface="+mn-lt"/>
                <a:ea typeface="+mn-ea"/>
                <a:cs typeface="+mn-cs"/>
              </a:rPr>
              <a:t>Number of false positives (as well as negatives) thanks to phylogenetic control</a:t>
            </a:r>
            <a:r>
              <a:rPr lang="cs-CZ" sz="1200" b="0" i="0" u="none" strike="noStrike" kern="1200" baseline="0" dirty="0">
                <a:solidFill>
                  <a:schemeClr val="tx1"/>
                </a:solidFill>
                <a:latin typeface="+mn-lt"/>
                <a:ea typeface="+mn-ea"/>
                <a:cs typeface="+mn-cs"/>
              </a:rPr>
              <a:t>.</a:t>
            </a:r>
          </a:p>
          <a:p>
            <a:endParaRPr lang="cs-CZ" sz="1200" b="0" i="0" u="none" strike="noStrike" kern="1200" baseline="0" dirty="0">
              <a:solidFill>
                <a:schemeClr val="tx1"/>
              </a:solidFill>
              <a:latin typeface="+mn-lt"/>
              <a:ea typeface="+mn-ea"/>
              <a:cs typeface="+mn-cs"/>
            </a:endParaRPr>
          </a:p>
          <a:p>
            <a:r>
              <a:rPr lang="cs-CZ" sz="1200" b="0" i="0" u="none" strike="noStrike" kern="1200" baseline="0" dirty="0">
                <a:solidFill>
                  <a:schemeClr val="tx1"/>
                </a:solidFill>
                <a:latin typeface="+mn-lt"/>
                <a:ea typeface="+mn-ea"/>
                <a:cs typeface="+mn-cs"/>
              </a:rPr>
              <a:t>S</a:t>
            </a:r>
            <a:r>
              <a:rPr lang="en-US" sz="1200" b="0" i="0" u="none" strike="noStrike" kern="1200" baseline="0" dirty="0" err="1">
                <a:solidFill>
                  <a:schemeClr val="tx1"/>
                </a:solidFill>
                <a:latin typeface="+mn-lt"/>
                <a:ea typeface="+mn-ea"/>
                <a:cs typeface="+mn-cs"/>
              </a:rPr>
              <a:t>ome</a:t>
            </a:r>
            <a:r>
              <a:rPr lang="en-US" sz="1200" b="0" i="0" u="none" strike="noStrike" kern="1200" baseline="0" dirty="0">
                <a:solidFill>
                  <a:schemeClr val="tx1"/>
                </a:solidFill>
                <a:latin typeface="+mn-lt"/>
                <a:ea typeface="+mn-ea"/>
                <a:cs typeface="+mn-cs"/>
              </a:rPr>
              <a:t> predictors have </a:t>
            </a:r>
            <a:r>
              <a:rPr lang="en-US" sz="1200" b="1" i="0" u="none" strike="noStrike" kern="1200" baseline="0" dirty="0">
                <a:solidFill>
                  <a:schemeClr val="tx1"/>
                </a:solidFill>
                <a:latin typeface="+mn-lt"/>
                <a:ea typeface="+mn-ea"/>
                <a:cs typeface="+mn-cs"/>
              </a:rPr>
              <a:t>reduced support in the phylogenetic</a:t>
            </a:r>
            <a:r>
              <a:rPr lang="cs-CZ" sz="1200" b="1"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model</a:t>
            </a:r>
            <a:r>
              <a:rPr lang="en-US" sz="1200" b="0" i="0" u="none" strike="noStrike" kern="1200" baseline="0" dirty="0">
                <a:solidFill>
                  <a:schemeClr val="tx1"/>
                </a:solidFill>
                <a:latin typeface="+mn-lt"/>
                <a:ea typeface="+mn-ea"/>
                <a:cs typeface="+mn-cs"/>
              </a:rPr>
              <a:t> (e.g. population density, role of father in infancy, sex</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ratio), indicating an elevated risk of false positives when ignoring </a:t>
            </a:r>
            <a:r>
              <a:rPr lang="en-US" sz="1200" b="0" i="0" u="none" strike="noStrike" kern="1200" baseline="0" dirty="0" err="1">
                <a:solidFill>
                  <a:schemeClr val="tx1"/>
                </a:solidFill>
                <a:latin typeface="+mn-lt"/>
                <a:ea typeface="+mn-ea"/>
                <a:cs typeface="+mn-cs"/>
              </a:rPr>
              <a:t>nonindependence</a:t>
            </a:r>
            <a:r>
              <a:rPr lang="en-US" sz="1200" b="0" i="0" u="none" strike="noStrike" kern="1200" baseline="0" dirty="0">
                <a:solidFill>
                  <a:schemeClr val="tx1"/>
                </a:solidFill>
                <a:latin typeface="+mn-lt"/>
                <a:ea typeface="+mn-ea"/>
                <a:cs typeface="+mn-cs"/>
              </a:rPr>
              <a:t>.</a:t>
            </a:r>
            <a:endParaRPr lang="cs-CZ"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However, </a:t>
            </a:r>
            <a:r>
              <a:rPr lang="en-US" sz="1200" b="1" i="0" u="none" strike="noStrike" kern="1200" baseline="0" dirty="0">
                <a:solidFill>
                  <a:schemeClr val="tx1"/>
                </a:solidFill>
                <a:latin typeface="+mn-lt"/>
                <a:ea typeface="+mn-ea"/>
                <a:cs typeface="+mn-cs"/>
              </a:rPr>
              <a:t>others (e.g. wealth inequality, warfare) receive</a:t>
            </a:r>
            <a:r>
              <a:rPr lang="cs-CZ" sz="1200" b="1" i="0" u="none" strike="noStrike" kern="1200" baseline="0" dirty="0">
                <a:solidFill>
                  <a:schemeClr val="tx1"/>
                </a:solidFill>
                <a:latin typeface="+mn-lt"/>
                <a:ea typeface="+mn-ea"/>
                <a:cs typeface="+mn-cs"/>
              </a:rPr>
              <a:t> </a:t>
            </a:r>
            <a:r>
              <a:rPr lang="en-US" sz="1200" b="1" i="1" u="none" strike="noStrike" kern="1200" baseline="0" dirty="0">
                <a:solidFill>
                  <a:schemeClr val="tx1"/>
                </a:solidFill>
                <a:latin typeface="+mn-lt"/>
                <a:ea typeface="+mn-ea"/>
                <a:cs typeface="+mn-cs"/>
              </a:rPr>
              <a:t>more </a:t>
            </a:r>
            <a:r>
              <a:rPr lang="en-US" sz="1200" b="1" i="0" u="none" strike="noStrike" kern="1200" baseline="0" dirty="0">
                <a:solidFill>
                  <a:schemeClr val="tx1"/>
                </a:solidFill>
                <a:latin typeface="+mn-lt"/>
                <a:ea typeface="+mn-ea"/>
                <a:cs typeface="+mn-cs"/>
              </a:rPr>
              <a:t>support in the phylogenetic model</a:t>
            </a:r>
            <a:r>
              <a:rPr lang="en-US" sz="1200" b="0" i="0" u="none" strike="noStrike" kern="1200" baseline="0" dirty="0">
                <a:solidFill>
                  <a:schemeClr val="tx1"/>
                </a:solidFill>
                <a:latin typeface="+mn-lt"/>
                <a:ea typeface="+mn-ea"/>
                <a:cs typeface="+mn-cs"/>
              </a:rPr>
              <a:t>, indicating an elevated</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risk of false negatives.</a:t>
            </a:r>
            <a:endParaRPr lang="cs-CZ" sz="1200" b="0" i="0" u="none" strike="noStrike" kern="1200" baseline="0" dirty="0">
              <a:solidFill>
                <a:schemeClr val="tx1"/>
              </a:solidFill>
              <a:latin typeface="+mn-lt"/>
              <a:ea typeface="+mn-ea"/>
              <a:cs typeface="+mn-cs"/>
            </a:endParaRPr>
          </a:p>
          <a:p>
            <a:endParaRPr lang="cs-CZ"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false positive rate found here (4/26 tests, 15%) quite low, perhaps partly because the SCCS populations are indeed quite "independent", but perhaps more so because our analyses included multiple predictors rather than conducting bivariate tests, thus reducing the number of significant associations to begin with.</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Our analysis provides the strongest support for a polygyny threshold based on male genetic quality and for harem-defense polygyny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two strongest predictors of polygyny, pathogen stress and assault frequency - polygyny is prevalent where fewer men are able to develop healthy phenotypes (pathogens and violence exacerbate variation in male genetic quality)</a:t>
            </a:r>
            <a:endParaRPr lang="cs-CZ" sz="1200" b="0" i="0" u="none" strike="noStrike" kern="1200" baseline="0" dirty="0">
              <a:solidFill>
                <a:schemeClr val="tx1"/>
              </a:solidFill>
              <a:latin typeface="+mn-lt"/>
              <a:ea typeface="+mn-ea"/>
              <a:cs typeface="+mn-cs"/>
            </a:endParaRPr>
          </a:p>
          <a:p>
            <a:r>
              <a:rPr lang="cs-CZ" sz="1200" b="0" i="0" u="none" strike="noStrike" kern="1200" baseline="0" dirty="0">
                <a:solidFill>
                  <a:schemeClr val="tx1"/>
                </a:solidFill>
                <a:latin typeface="+mn-lt"/>
                <a:ea typeface="+mn-ea"/>
                <a:cs typeface="+mn-cs"/>
              </a:rPr>
              <a:t>A</a:t>
            </a:r>
            <a:r>
              <a:rPr lang="en-US" sz="1200" b="0" i="0" u="none" strike="noStrike" kern="1200" baseline="0" dirty="0" err="1">
                <a:solidFill>
                  <a:schemeClr val="tx1"/>
                </a:solidFill>
                <a:latin typeface="+mn-lt"/>
                <a:ea typeface="+mn-ea"/>
                <a:cs typeface="+mn-cs"/>
              </a:rPr>
              <a:t>ll</a:t>
            </a:r>
            <a:r>
              <a:rPr lang="en-US" sz="1200" b="0" i="0" u="none" strike="noStrike" kern="1200" baseline="0" dirty="0">
                <a:solidFill>
                  <a:schemeClr val="tx1"/>
                </a:solidFill>
                <a:latin typeface="+mn-lt"/>
                <a:ea typeface="+mn-ea"/>
                <a:cs typeface="+mn-cs"/>
              </a:rPr>
              <a:t> else equal, only 1.63% of married men are expected to</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be polygynous in a population experiencing minimal pathogen stress,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but 6.36% of married men in a population experiencing maximum</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pathogen stress; a four-fold increase (Fig. 5a).</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Similarly, at minimum</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levels of assault frequency 3.56% of married men are expected to be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polygynous, but 8.05% at maximum level of assault frequency; a twofold</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increase (Fig. 5b).</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Also - violence puts premium on male protection of women and their offspring (another aspect of male </a:t>
            </a:r>
            <a:r>
              <a:rPr lang="en-US" sz="1200" b="0" i="0" u="none" strike="noStrike" kern="1200" baseline="0" dirty="0" err="1">
                <a:solidFill>
                  <a:schemeClr val="tx1"/>
                </a:solidFill>
                <a:latin typeface="+mn-lt"/>
                <a:ea typeface="+mn-ea"/>
                <a:cs typeface="+mn-cs"/>
              </a:rPr>
              <a:t>inve</a:t>
            </a:r>
            <a:r>
              <a:rPr lang="cs-CZ" sz="1200" b="0" i="0" u="none" strike="noStrike" kern="1200" baseline="0" dirty="0">
                <a:solidFill>
                  <a:schemeClr val="tx1"/>
                </a:solidFill>
                <a:latin typeface="+mn-lt"/>
                <a:ea typeface="+mn-ea"/>
                <a:cs typeface="+mn-cs"/>
              </a:rPr>
              <a:t>s</a:t>
            </a:r>
            <a:r>
              <a:rPr lang="en-US" sz="1200" b="0" i="0" u="none" strike="noStrike" kern="1200" baseline="0" dirty="0" err="1">
                <a:solidFill>
                  <a:schemeClr val="tx1"/>
                </a:solidFill>
                <a:latin typeface="+mn-lt"/>
                <a:ea typeface="+mn-ea"/>
                <a:cs typeface="+mn-cs"/>
              </a:rPr>
              <a:t>tment</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Lastly, assault frequency could also indirectly influence polygyny by altering the sex ratio.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That said, we found no support for marriage patterns to be influenced by the sex ratio. This could be because sex ratio effects operate through mechanisms better captured by other variables in the model (violence?)</a:t>
            </a:r>
          </a:p>
          <a:p>
            <a:endParaRPr lang="cs-CZ" sz="1200" b="0" i="0" u="none" strike="noStrike" kern="1200" baseline="0" dirty="0">
              <a:solidFill>
                <a:schemeClr val="tx1"/>
              </a:solidFill>
              <a:latin typeface="+mn-lt"/>
              <a:ea typeface="+mn-ea"/>
              <a:cs typeface="+mn-cs"/>
            </a:endParaRPr>
          </a:p>
          <a:p>
            <a:pPr marL="171450" indent="-171450">
              <a:spcBef>
                <a:spcPct val="0"/>
              </a:spcBef>
              <a:buFont typeface="Arial" panose="020B0604020202020204" pitchFamily="34" charset="0"/>
              <a:buChar char="•"/>
            </a:pPr>
            <a:r>
              <a:rPr lang="cs-CZ" sz="1200" dirty="0">
                <a:latin typeface="Arial" panose="020B0604020202020204" pitchFamily="34" charset="0"/>
                <a:cs typeface="Arial" panose="020B0604020202020204" pitchFamily="34" charset="0"/>
              </a:rPr>
              <a:t>But </a:t>
            </a:r>
            <a:r>
              <a:rPr lang="cs-CZ" sz="1200" dirty="0" err="1">
                <a:latin typeface="Arial" panose="020B0604020202020204" pitchFamily="34" charset="0"/>
                <a:cs typeface="Arial" panose="020B0604020202020204" pitchFamily="34" charset="0"/>
              </a:rPr>
              <a:t>marriage</a:t>
            </a:r>
            <a:r>
              <a:rPr lang="cs-CZ" sz="1200" dirty="0">
                <a:latin typeface="Arial" panose="020B0604020202020204" pitchFamily="34" charset="0"/>
                <a:cs typeface="Arial" panose="020B0604020202020204" pitchFamily="34" charset="0"/>
              </a:rPr>
              <a:t> </a:t>
            </a:r>
            <a:r>
              <a:rPr lang="cs-CZ" sz="1200" dirty="0" err="1">
                <a:latin typeface="Arial" panose="020B0604020202020204" pitchFamily="34" charset="0"/>
                <a:cs typeface="Arial" panose="020B0604020202020204" pitchFamily="34" charset="0"/>
              </a:rPr>
              <a:t>patterns</a:t>
            </a:r>
            <a:r>
              <a:rPr lang="cs-CZ" sz="1200" dirty="0">
                <a:latin typeface="Arial" panose="020B0604020202020204" pitchFamily="34" charset="0"/>
                <a:cs typeface="Arial" panose="020B0604020202020204" pitchFamily="34" charset="0"/>
              </a:rPr>
              <a:t> "</a:t>
            </a:r>
            <a:r>
              <a:rPr lang="cs-CZ" sz="1200" dirty="0" err="1">
                <a:latin typeface="Arial" panose="020B0604020202020204" pitchFamily="34" charset="0"/>
                <a:cs typeface="Arial" panose="020B0604020202020204" pitchFamily="34" charset="0"/>
              </a:rPr>
              <a:t>explained</a:t>
            </a:r>
            <a:r>
              <a:rPr lang="cs-CZ" sz="1200" dirty="0">
                <a:latin typeface="Arial" panose="020B0604020202020204" pitchFamily="34" charset="0"/>
                <a:cs typeface="Arial" panose="020B0604020202020204" pitchFamily="34" charset="0"/>
              </a:rPr>
              <a:t>" by </a:t>
            </a:r>
            <a:r>
              <a:rPr lang="cs-CZ" sz="1200" dirty="0" err="1">
                <a:latin typeface="Arial" panose="020B0604020202020204" pitchFamily="34" charset="0"/>
                <a:cs typeface="Arial" panose="020B0604020202020204" pitchFamily="34" charset="0"/>
              </a:rPr>
              <a:t>phylogeny</a:t>
            </a:r>
            <a:r>
              <a:rPr lang="cs-CZ" sz="1200" dirty="0">
                <a:latin typeface="Arial" panose="020B0604020202020204" pitchFamily="34" charset="0"/>
                <a:cs typeface="Arial" panose="020B0604020202020204" pitchFamily="34" charset="0"/>
              </a:rPr>
              <a:t> </a:t>
            </a:r>
            <a:r>
              <a:rPr lang="cs-CZ" sz="1200" dirty="0" err="1">
                <a:latin typeface="Arial" panose="020B0604020202020204" pitchFamily="34" charset="0"/>
                <a:cs typeface="Arial" panose="020B0604020202020204" pitchFamily="34" charset="0"/>
              </a:rPr>
              <a:t>rather</a:t>
            </a:r>
            <a:r>
              <a:rPr lang="cs-CZ" sz="1200" dirty="0">
                <a:latin typeface="Arial" panose="020B0604020202020204" pitchFamily="34" charset="0"/>
                <a:cs typeface="Arial" panose="020B0604020202020204" pitchFamily="34" charset="0"/>
              </a:rPr>
              <a:t> </a:t>
            </a:r>
            <a:r>
              <a:rPr lang="cs-CZ" sz="1200" dirty="0" err="1">
                <a:latin typeface="Arial" panose="020B0604020202020204" pitchFamily="34" charset="0"/>
                <a:cs typeface="Arial" panose="020B0604020202020204" pitchFamily="34" charset="0"/>
              </a:rPr>
              <a:t>than</a:t>
            </a:r>
            <a:r>
              <a:rPr lang="cs-CZ" sz="1200" dirty="0">
                <a:latin typeface="Arial" panose="020B0604020202020204" pitchFamily="34" charset="0"/>
                <a:cs typeface="Arial" panose="020B0604020202020204" pitchFamily="34" charset="0"/>
              </a:rPr>
              <a:t> </a:t>
            </a:r>
            <a:r>
              <a:rPr lang="cs-CZ" sz="1200" dirty="0" err="1">
                <a:latin typeface="Arial" panose="020B0604020202020204" pitchFamily="34" charset="0"/>
                <a:cs typeface="Arial" panose="020B0604020202020204" pitchFamily="34" charset="0"/>
              </a:rPr>
              <a:t>ecology</a:t>
            </a:r>
            <a:r>
              <a:rPr lang="cs-CZ" sz="1200" dirty="0">
                <a:latin typeface="Arial" panose="020B0604020202020204" pitchFamily="34" charset="0"/>
                <a:cs typeface="Arial" panose="020B0604020202020204" pitchFamily="34" charset="0"/>
              </a:rPr>
              <a:t>?</a:t>
            </a:r>
          </a:p>
          <a:p>
            <a:pPr marL="171450" indent="-171450">
              <a:spcBef>
                <a:spcPct val="0"/>
              </a:spcBef>
              <a:buFont typeface="Arial" panose="020B0604020202020204" pitchFamily="34" charset="0"/>
              <a:buChar char="•"/>
            </a:pPr>
            <a:r>
              <a:rPr lang="cs-CZ" sz="1200" dirty="0">
                <a:latin typeface="Arial" panose="020B0604020202020204" pitchFamily="34" charset="0"/>
                <a:cs typeface="Arial" panose="020B0604020202020204" pitchFamily="34" charset="0"/>
              </a:rPr>
              <a:t>No -  </a:t>
            </a:r>
            <a:r>
              <a:rPr lang="en-US" sz="1200" dirty="0">
                <a:latin typeface="Arial" panose="020B0604020202020204" pitchFamily="34" charset="0"/>
                <a:cs typeface="Arial" panose="020B0604020202020204" pitchFamily="34" charset="0"/>
              </a:rPr>
              <a:t>populations </a:t>
            </a:r>
            <a:r>
              <a:rPr lang="cs-CZ" sz="1200" dirty="0" err="1">
                <a:latin typeface="Arial" panose="020B0604020202020204" pitchFamily="34" charset="0"/>
                <a:cs typeface="Arial" panose="020B0604020202020204" pitchFamily="34" charset="0"/>
              </a:rPr>
              <a:t>inherit</a:t>
            </a:r>
            <a:r>
              <a:rPr lang="cs-CZ"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ecological niches </a:t>
            </a:r>
            <a:r>
              <a:rPr lang="cs-CZ" sz="1200" dirty="0" err="1">
                <a:latin typeface="Arial" panose="020B0604020202020204" pitchFamily="34" charset="0"/>
                <a:cs typeface="Arial" panose="020B0604020202020204" pitchFamily="34" charset="0"/>
              </a:rPr>
              <a:t>from</a:t>
            </a:r>
            <a:r>
              <a:rPr lang="cs-CZ" sz="1200" dirty="0">
                <a:latin typeface="Arial" panose="020B0604020202020204" pitchFamily="34" charset="0"/>
                <a:cs typeface="Arial" panose="020B0604020202020204" pitchFamily="34" charset="0"/>
              </a:rPr>
              <a:t> </a:t>
            </a:r>
            <a:r>
              <a:rPr lang="cs-CZ" sz="1200" dirty="0" err="1">
                <a:latin typeface="Arial" panose="020B0604020202020204" pitchFamily="34" charset="0"/>
                <a:cs typeface="Arial" panose="020B0604020202020204" pitchFamily="34" charset="0"/>
              </a:rPr>
              <a:t>their</a:t>
            </a:r>
            <a:r>
              <a:rPr lang="en-US" sz="1200" dirty="0">
                <a:latin typeface="Arial" panose="020B0604020202020204" pitchFamily="34" charset="0"/>
                <a:cs typeface="Arial" panose="020B0604020202020204" pitchFamily="34" charset="0"/>
              </a:rPr>
              <a:t> ancestors</a:t>
            </a:r>
            <a:endParaRPr lang="cs-CZ" sz="1200" dirty="0">
              <a:latin typeface="Arial" panose="020B0604020202020204" pitchFamily="34" charset="0"/>
              <a:cs typeface="Arial" panose="020B0604020202020204" pitchFamily="34" charset="0"/>
            </a:endParaRPr>
          </a:p>
          <a:p>
            <a:pPr marL="0" indent="0">
              <a:spcBef>
                <a:spcPct val="0"/>
              </a:spcBef>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mentioned above, the influence of culture and ecology can be difficult to disentangle as populations select similar ecological niches as their ancestors (e.g. Bantu speakers in East Africa choosing wetter areas; </a:t>
            </a:r>
            <a:r>
              <a:rPr lang="en-US" sz="1200" b="0" i="0" u="none" strike="noStrike" kern="1200" baseline="0" dirty="0" err="1">
                <a:solidFill>
                  <a:schemeClr val="tx1"/>
                </a:solidFill>
                <a:latin typeface="+mn-lt"/>
                <a:ea typeface="+mn-ea"/>
                <a:cs typeface="+mn-cs"/>
              </a:rPr>
              <a:t>Borgerhoff</a:t>
            </a:r>
            <a:r>
              <a:rPr lang="en-US" sz="1200" b="0" i="0" u="none" strike="noStrike" kern="1200" baseline="0" dirty="0">
                <a:solidFill>
                  <a:schemeClr val="tx1"/>
                </a:solidFill>
                <a:latin typeface="+mn-lt"/>
                <a:ea typeface="+mn-ea"/>
                <a:cs typeface="+mn-cs"/>
              </a:rPr>
              <a:t> Mulder et al., 2001), which influences their behavior (e.g. 50% of the variation in female contribution to subsistence explained by being Bantu; Burton &amp; White, 1984)</a:t>
            </a:r>
            <a:endParaRPr lang="cs-CZ" sz="1200" b="0" i="0" u="none" strike="noStrike" kern="1200" baseline="0" dirty="0">
              <a:solidFill>
                <a:schemeClr val="tx1"/>
              </a:solidFill>
              <a:latin typeface="+mn-lt"/>
              <a:ea typeface="+mn-ea"/>
              <a:cs typeface="+mn-cs"/>
            </a:endParaRPr>
          </a:p>
          <a:p>
            <a:endParaRPr lang="cs-CZ" sz="1200" b="0" i="0" u="none" strike="noStrike" kern="1200" baseline="0" dirty="0">
              <a:solidFill>
                <a:schemeClr val="tx1"/>
              </a:solidFill>
              <a:latin typeface="+mn-lt"/>
              <a:ea typeface="+mn-ea"/>
              <a:cs typeface="+mn-cs"/>
            </a:endParaRPr>
          </a:p>
          <a:p>
            <a:r>
              <a:rPr lang="cs-CZ" dirty="0" err="1"/>
              <a:t>Polygyny</a:t>
            </a:r>
            <a:r>
              <a:rPr lang="cs-CZ" dirty="0"/>
              <a:t> (</a:t>
            </a:r>
            <a:r>
              <a:rPr lang="cs-CZ" dirty="0" err="1"/>
              <a:t>esp</a:t>
            </a:r>
            <a:r>
              <a:rPr lang="cs-CZ" dirty="0"/>
              <a:t>. In </a:t>
            </a:r>
            <a:r>
              <a:rPr lang="cs-CZ" dirty="0" err="1"/>
              <a:t>Africa</a:t>
            </a:r>
            <a:r>
              <a:rPr lang="cs-CZ" dirty="0"/>
              <a:t>)</a:t>
            </a:r>
            <a:r>
              <a:rPr lang="cs-CZ" baseline="0" dirty="0"/>
              <a:t> </a:t>
            </a:r>
            <a:r>
              <a:rPr lang="cs-CZ" baseline="0" dirty="0" err="1"/>
              <a:t>is</a:t>
            </a:r>
            <a:r>
              <a:rPr lang="cs-CZ" baseline="0" dirty="0"/>
              <a:t> </a:t>
            </a:r>
            <a:r>
              <a:rPr lang="cs-CZ" baseline="0" dirty="0" err="1"/>
              <a:t>thought</a:t>
            </a:r>
            <a:r>
              <a:rPr lang="cs-CZ" baseline="0" dirty="0"/>
              <a:t> to </a:t>
            </a:r>
            <a:r>
              <a:rPr lang="cs-CZ" baseline="0" dirty="0" err="1"/>
              <a:t>be</a:t>
            </a:r>
            <a:r>
              <a:rPr lang="cs-CZ" baseline="0" dirty="0"/>
              <a:t> a </a:t>
            </a:r>
            <a:r>
              <a:rPr lang="cs-CZ" baseline="0" dirty="0" err="1"/>
              <a:t>harful</a:t>
            </a:r>
            <a:r>
              <a:rPr lang="cs-CZ" baseline="0" dirty="0"/>
              <a:t> </a:t>
            </a:r>
            <a:r>
              <a:rPr lang="cs-CZ" baseline="0" dirty="0" err="1"/>
              <a:t>cultural</a:t>
            </a:r>
            <a:r>
              <a:rPr lang="cs-CZ" baseline="0" dirty="0"/>
              <a:t> </a:t>
            </a:r>
            <a:r>
              <a:rPr lang="cs-CZ" baseline="0" dirty="0" err="1"/>
              <a:t>practice</a:t>
            </a:r>
            <a:r>
              <a:rPr lang="cs-CZ" baseline="0" dirty="0"/>
              <a:t>, </a:t>
            </a:r>
            <a:r>
              <a:rPr lang="cs-CZ" baseline="0" dirty="0" err="1"/>
              <a:t>because</a:t>
            </a:r>
            <a:r>
              <a:rPr lang="cs-CZ" baseline="0" dirty="0"/>
              <a:t>…</a:t>
            </a:r>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47</a:t>
            </a:fld>
            <a:endParaRPr lang="en-US"/>
          </a:p>
        </p:txBody>
      </p:sp>
    </p:spTree>
    <p:extLst>
      <p:ext uri="{BB962C8B-B14F-4D97-AF65-F5344CB8AC3E}">
        <p14:creationId xmlns:p14="http://schemas.microsoft.com/office/powerpoint/2010/main" val="269743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Zástupný symbol pro obrázek snímku 1"/>
          <p:cNvSpPr>
            <a:spLocks noGrp="1" noRot="1" noChangeAspect="1" noTextEdit="1"/>
          </p:cNvSpPr>
          <p:nvPr>
            <p:ph type="sldImg"/>
          </p:nvPr>
        </p:nvSpPr>
        <p:spPr>
          <a:ln/>
        </p:spPr>
      </p:sp>
      <p:sp>
        <p:nvSpPr>
          <p:cNvPr id="3" name="Zástupný symbol pro poznámky 2"/>
          <p:cNvSpPr>
            <a:spLocks noGrp="1"/>
          </p:cNvSpPr>
          <p:nvPr>
            <p:ph type="body" idx="1"/>
          </p:nvPr>
        </p:nvSpPr>
        <p:spPr/>
        <p:txBody>
          <a:bodyPr/>
          <a:lstStyle/>
          <a:p>
            <a:pPr>
              <a:defRPr/>
            </a:pPr>
            <a:r>
              <a:rPr lang="cs-CZ" dirty="0" err="1">
                <a:latin typeface="+mn-lt"/>
              </a:rPr>
              <a:t>Fig</a:t>
            </a:r>
            <a:r>
              <a:rPr lang="cs-CZ" dirty="0">
                <a:latin typeface="+mn-lt"/>
              </a:rPr>
              <a:t>. 2.7 Log </a:t>
            </a:r>
            <a:r>
              <a:rPr lang="cs-CZ" dirty="0" err="1">
                <a:latin typeface="+mn-lt"/>
              </a:rPr>
              <a:t>combined</a:t>
            </a:r>
            <a:r>
              <a:rPr lang="cs-CZ" dirty="0">
                <a:latin typeface="+mn-lt"/>
              </a:rPr>
              <a:t> </a:t>
            </a:r>
            <a:r>
              <a:rPr lang="cs-CZ" dirty="0" err="1">
                <a:latin typeface="+mn-lt"/>
              </a:rPr>
              <a:t>testes</a:t>
            </a:r>
            <a:r>
              <a:rPr lang="cs-CZ" dirty="0">
                <a:latin typeface="+mn-lt"/>
              </a:rPr>
              <a:t> </a:t>
            </a:r>
            <a:r>
              <a:rPr lang="cs-CZ" dirty="0" err="1">
                <a:latin typeface="+mn-lt"/>
              </a:rPr>
              <a:t>weight</a:t>
            </a:r>
            <a:r>
              <a:rPr lang="cs-CZ" dirty="0">
                <a:latin typeface="+mn-lt"/>
              </a:rPr>
              <a:t> (g) and log body </a:t>
            </a:r>
            <a:r>
              <a:rPr lang="cs-CZ" dirty="0" err="1">
                <a:latin typeface="+mn-lt"/>
              </a:rPr>
              <a:t>weight</a:t>
            </a:r>
            <a:r>
              <a:rPr lang="cs-CZ" dirty="0">
                <a:latin typeface="+mn-lt"/>
              </a:rPr>
              <a:t> (kg) for </a:t>
            </a:r>
            <a:r>
              <a:rPr lang="cs-CZ" dirty="0" err="1">
                <a:latin typeface="+mn-lt"/>
              </a:rPr>
              <a:t>different</a:t>
            </a:r>
            <a:r>
              <a:rPr lang="cs-CZ" dirty="0">
                <a:latin typeface="+mn-lt"/>
              </a:rPr>
              <a:t> </a:t>
            </a:r>
            <a:r>
              <a:rPr lang="cs-CZ" dirty="0" err="1">
                <a:latin typeface="+mn-lt"/>
              </a:rPr>
              <a:t>primate</a:t>
            </a:r>
            <a:r>
              <a:rPr lang="cs-CZ" dirty="0">
                <a:latin typeface="+mn-lt"/>
              </a:rPr>
              <a:t> </a:t>
            </a:r>
            <a:r>
              <a:rPr lang="cs-CZ" dirty="0" err="1">
                <a:latin typeface="+mn-lt"/>
              </a:rPr>
              <a:t>genera</a:t>
            </a:r>
            <a:r>
              <a:rPr lang="cs-CZ" dirty="0">
                <a:latin typeface="+mn-lt"/>
              </a:rPr>
              <a:t>. Solid </a:t>
            </a:r>
            <a:r>
              <a:rPr lang="cs-CZ" dirty="0" err="1">
                <a:latin typeface="+mn-lt"/>
              </a:rPr>
              <a:t>circles</a:t>
            </a:r>
            <a:r>
              <a:rPr lang="cs-CZ" dirty="0">
                <a:latin typeface="+mn-lt"/>
              </a:rPr>
              <a:t> = </a:t>
            </a:r>
            <a:r>
              <a:rPr lang="cs-CZ" dirty="0" err="1">
                <a:latin typeface="+mn-lt"/>
              </a:rPr>
              <a:t>multimale</a:t>
            </a:r>
            <a:r>
              <a:rPr lang="cs-CZ" dirty="0">
                <a:latin typeface="+mn-lt"/>
              </a:rPr>
              <a:t> </a:t>
            </a:r>
            <a:r>
              <a:rPr lang="cs-CZ" dirty="0" err="1">
                <a:latin typeface="+mn-lt"/>
              </a:rPr>
              <a:t>breeding</a:t>
            </a:r>
            <a:r>
              <a:rPr lang="cs-CZ" dirty="0">
                <a:latin typeface="+mn-lt"/>
              </a:rPr>
              <a:t> </a:t>
            </a:r>
            <a:r>
              <a:rPr lang="cs-CZ" dirty="0" err="1">
                <a:latin typeface="+mn-lt"/>
              </a:rPr>
              <a:t>systems</a:t>
            </a:r>
            <a:r>
              <a:rPr lang="cs-CZ" dirty="0">
                <a:latin typeface="+mn-lt"/>
              </a:rPr>
              <a:t>. Open </a:t>
            </a:r>
            <a:r>
              <a:rPr lang="cs-CZ" dirty="0" err="1">
                <a:latin typeface="+mn-lt"/>
              </a:rPr>
              <a:t>cirles</a:t>
            </a:r>
            <a:r>
              <a:rPr lang="cs-CZ" dirty="0">
                <a:latin typeface="+mn-lt"/>
              </a:rPr>
              <a:t> = </a:t>
            </a:r>
            <a:r>
              <a:rPr lang="cs-CZ" dirty="0" err="1">
                <a:latin typeface="+mn-lt"/>
              </a:rPr>
              <a:t>monogamy</a:t>
            </a:r>
            <a:r>
              <a:rPr lang="cs-CZ" dirty="0">
                <a:latin typeface="+mn-lt"/>
              </a:rPr>
              <a:t>. Open </a:t>
            </a:r>
            <a:r>
              <a:rPr lang="cs-CZ" dirty="0" err="1">
                <a:latin typeface="+mn-lt"/>
              </a:rPr>
              <a:t>triangles</a:t>
            </a:r>
            <a:r>
              <a:rPr lang="cs-CZ" dirty="0">
                <a:latin typeface="+mn-lt"/>
              </a:rPr>
              <a:t> = single-male </a:t>
            </a:r>
            <a:r>
              <a:rPr lang="cs-CZ" dirty="0" err="1">
                <a:latin typeface="+mn-lt"/>
              </a:rPr>
              <a:t>systems</a:t>
            </a:r>
            <a:r>
              <a:rPr lang="cs-CZ" dirty="0">
                <a:latin typeface="+mn-lt"/>
              </a:rPr>
              <a:t>. </a:t>
            </a:r>
            <a:r>
              <a:rPr lang="cs-CZ" dirty="0" err="1">
                <a:latin typeface="+mn-lt"/>
              </a:rPr>
              <a:t>Cross</a:t>
            </a:r>
            <a:r>
              <a:rPr lang="cs-CZ" dirty="0">
                <a:latin typeface="+mn-lt"/>
              </a:rPr>
              <a:t> = Homo sapiens for </a:t>
            </a:r>
            <a:r>
              <a:rPr lang="cs-CZ" dirty="0" err="1">
                <a:latin typeface="+mn-lt"/>
              </a:rPr>
              <a:t>comparison</a:t>
            </a:r>
            <a:r>
              <a:rPr lang="cs-CZ" dirty="0">
                <a:latin typeface="+mn-lt"/>
              </a:rPr>
              <a:t>.</a:t>
            </a:r>
          </a:p>
          <a:p>
            <a:pPr>
              <a:defRPr/>
            </a:pPr>
            <a:endParaRPr lang="cs-CZ" dirty="0">
              <a:latin typeface="+mn-lt"/>
            </a:endParaRPr>
          </a:p>
          <a:p>
            <a:pPr>
              <a:defRPr/>
            </a:pPr>
            <a:r>
              <a:rPr lang="cs-CZ" dirty="0" err="1">
                <a:latin typeface="+mn-lt"/>
              </a:rPr>
              <a:t>Primates</a:t>
            </a:r>
            <a:r>
              <a:rPr lang="cs-CZ" dirty="0">
                <a:latin typeface="+mn-lt"/>
              </a:rPr>
              <a:t>, </a:t>
            </a:r>
            <a:r>
              <a:rPr lang="cs-CZ" dirty="0" err="1">
                <a:latin typeface="+mn-lt"/>
              </a:rPr>
              <a:t>bovids</a:t>
            </a:r>
            <a:r>
              <a:rPr lang="cs-CZ" dirty="0">
                <a:latin typeface="+mn-lt"/>
              </a:rPr>
              <a:t>, </a:t>
            </a:r>
            <a:r>
              <a:rPr lang="cs-CZ" dirty="0" err="1">
                <a:latin typeface="+mn-lt"/>
              </a:rPr>
              <a:t>pinnipeds</a:t>
            </a:r>
            <a:r>
              <a:rPr lang="cs-CZ" dirty="0">
                <a:latin typeface="+mn-lt"/>
              </a:rPr>
              <a:t>…</a:t>
            </a:r>
          </a:p>
        </p:txBody>
      </p:sp>
      <p:sp>
        <p:nvSpPr>
          <p:cNvPr id="312324" name="Zástupný symbol pro číslo snímku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Calibri" panose="020F0502020204030204" pitchFamily="34" charset="0"/>
              </a:defRPr>
            </a:lvl1pPr>
            <a:lvl2pPr marL="742950" indent="-285750" defTabSz="990600">
              <a:spcBef>
                <a:spcPct val="30000"/>
              </a:spcBef>
              <a:defRPr sz="1200">
                <a:solidFill>
                  <a:schemeClr val="tx1"/>
                </a:solidFill>
                <a:latin typeface="Calibri" panose="020F0502020204030204" pitchFamily="34" charset="0"/>
              </a:defRPr>
            </a:lvl2pPr>
            <a:lvl3pPr marL="1143000" indent="-228600" defTabSz="990600">
              <a:spcBef>
                <a:spcPct val="30000"/>
              </a:spcBef>
              <a:defRPr sz="1200">
                <a:solidFill>
                  <a:schemeClr val="tx1"/>
                </a:solidFill>
                <a:latin typeface="Calibri" panose="020F0502020204030204" pitchFamily="34" charset="0"/>
              </a:defRPr>
            </a:lvl3pPr>
            <a:lvl4pPr marL="1600200" indent="-228600" defTabSz="990600">
              <a:spcBef>
                <a:spcPct val="30000"/>
              </a:spcBef>
              <a:defRPr sz="1200">
                <a:solidFill>
                  <a:schemeClr val="tx1"/>
                </a:solidFill>
                <a:latin typeface="Calibri" panose="020F0502020204030204" pitchFamily="34" charset="0"/>
              </a:defRPr>
            </a:lvl4pPr>
            <a:lvl5pPr marL="2057400" indent="-228600" defTabSz="990600">
              <a:spcBef>
                <a:spcPct val="30000"/>
              </a:spcBef>
              <a:defRPr sz="1200">
                <a:solidFill>
                  <a:schemeClr val="tx1"/>
                </a:solidFill>
                <a:latin typeface="Calibri" panose="020F0502020204030204" pitchFamily="34" charset="0"/>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928D1B-9401-4FC4-A594-3A064B69C5E4}" type="slidenum">
              <a:rPr lang="cs-CZ" altLang="cs-CZ" smtClean="0">
                <a:latin typeface="Arial" panose="020B0604020202020204" pitchFamily="34" charset="0"/>
              </a:rPr>
              <a:pPr>
                <a:spcBef>
                  <a:spcPct val="0"/>
                </a:spcBef>
              </a:pPr>
              <a:t>6</a:t>
            </a:fld>
            <a:endParaRPr lang="cs-CZ" altLang="cs-CZ">
              <a:latin typeface="Arial" panose="020B0604020202020204" pitchFamily="34" charset="0"/>
            </a:endParaRPr>
          </a:p>
        </p:txBody>
      </p:sp>
    </p:spTree>
    <p:extLst>
      <p:ext uri="{BB962C8B-B14F-4D97-AF65-F5344CB8AC3E}">
        <p14:creationId xmlns:p14="http://schemas.microsoft.com/office/powerpoint/2010/main" val="4281195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48</a:t>
            </a:fld>
            <a:endParaRPr lang="en-US"/>
          </a:p>
        </p:txBody>
      </p:sp>
    </p:spTree>
    <p:extLst>
      <p:ext uri="{BB962C8B-B14F-4D97-AF65-F5344CB8AC3E}">
        <p14:creationId xmlns:p14="http://schemas.microsoft.com/office/powerpoint/2010/main" val="3703314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49</a:t>
            </a:fld>
            <a:endParaRPr lang="en-US"/>
          </a:p>
        </p:txBody>
      </p:sp>
    </p:spTree>
    <p:extLst>
      <p:ext uri="{BB962C8B-B14F-4D97-AF65-F5344CB8AC3E}">
        <p14:creationId xmlns:p14="http://schemas.microsoft.com/office/powerpoint/2010/main" val="1066363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Zástupný symbol pro obrázek snímku 1"/>
          <p:cNvSpPr>
            <a:spLocks noGrp="1" noRot="1" noChangeAspect="1" noTextEdit="1"/>
          </p:cNvSpPr>
          <p:nvPr>
            <p:ph type="sldImg"/>
          </p:nvPr>
        </p:nvSpPr>
        <p:spPr>
          <a:ln/>
        </p:spPr>
      </p:sp>
      <p:sp>
        <p:nvSpPr>
          <p:cNvPr id="566275" name="Zástupný symbol pro poznámky 2"/>
          <p:cNvSpPr>
            <a:spLocks noGrp="1"/>
          </p:cNvSpPr>
          <p:nvPr>
            <p:ph type="body" idx="1"/>
          </p:nvPr>
        </p:nvSpPr>
        <p:spPr>
          <a:noFill/>
        </p:spPr>
        <p:txBody>
          <a:bodyPr/>
          <a:lstStyle/>
          <a:p>
            <a:r>
              <a:rPr lang="en-US" sz="1200" kern="1200" dirty="0">
                <a:solidFill>
                  <a:schemeClr val="tx1"/>
                </a:solidFill>
                <a:effectLst/>
                <a:latin typeface="+mn-lt"/>
                <a:ea typeface="+mn-ea"/>
                <a:cs typeface="+mn-cs"/>
              </a:rPr>
              <a:t>While the observed levels of polygyny among foraging, horticultural, and pastoral societies are consistent with the polygyny threshold model, based on the variance of male wealth and status, it fails to explain historical decline of polygyny among agricultural societies</a:t>
            </a:r>
            <a:r>
              <a:rPr lang="cs-CZ" sz="1200" kern="1200" dirty="0">
                <a:solidFill>
                  <a:schemeClr val="tx1"/>
                </a:solidFill>
                <a:effectLst/>
                <a:latin typeface="+mn-lt"/>
                <a:ea typeface="+mn-ea"/>
                <a:cs typeface="+mn-cs"/>
              </a:rPr>
              <a:t>.</a:t>
            </a:r>
            <a:r>
              <a:rPr lang="cs-CZ" sz="1200" kern="1200" baseline="0" dirty="0">
                <a:solidFill>
                  <a:schemeClr val="tx1"/>
                </a:solidFill>
                <a:effectLst/>
                <a:latin typeface="+mn-lt"/>
                <a:ea typeface="+mn-ea"/>
                <a:cs typeface="+mn-cs"/>
              </a:rPr>
              <a:t> </a:t>
            </a:r>
            <a:r>
              <a:rPr lang="cs-CZ" sz="1200" kern="1200" baseline="0" dirty="0" err="1">
                <a:solidFill>
                  <a:schemeClr val="tx1"/>
                </a:solidFill>
                <a:effectLst/>
                <a:latin typeface="+mn-lt"/>
                <a:ea typeface="+mn-ea"/>
                <a:cs typeface="+mn-cs"/>
              </a:rPr>
              <a:t>The</a:t>
            </a:r>
            <a:r>
              <a:rPr lang="cs-CZ"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unequal distribution of resources and other fitness-relevant traits should lead to (resource defense) polygyny.</a:t>
            </a:r>
            <a:endParaRPr lang="cs-CZ" sz="1200"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ea typeface="+mn-ea"/>
                <a:cs typeface="+mn-cs"/>
              </a:rPr>
              <a:t>M</a:t>
            </a:r>
            <a:r>
              <a:rPr lang="en-US" sz="1200" kern="1200" dirty="0" err="1">
                <a:solidFill>
                  <a:schemeClr val="tx1"/>
                </a:solidFill>
                <a:effectLst/>
                <a:latin typeface="+mn-lt"/>
                <a:ea typeface="+mn-ea"/>
                <a:cs typeface="+mn-cs"/>
              </a:rPr>
              <a:t>arriage</a:t>
            </a:r>
            <a:r>
              <a:rPr lang="en-US" sz="1200" kern="1200" dirty="0">
                <a:solidFill>
                  <a:schemeClr val="tx1"/>
                </a:solidFill>
                <a:effectLst/>
                <a:latin typeface="+mn-lt"/>
                <a:ea typeface="+mn-ea"/>
                <a:cs typeface="+mn-cs"/>
              </a:rPr>
              <a:t> norms are imposed from the top, rather than from the bottom up. In all modern societies, monogamy is the law and law is made by the elites (i.e., political and religious leaders). Why would these top-ranking men, who would be the most likely to acquire harems, devise, or allow, a marriage system that removes their prerogative to even a single co-wife or mistress? Why would they impose marriage norms that reduce the variance in male reproductive success – seemingly against their own self-interest?</a:t>
            </a:r>
            <a:endParaRPr lang="cs-CZ" sz="1200" kern="1200" dirty="0">
              <a:solidFill>
                <a:schemeClr val="tx1"/>
              </a:solidFill>
              <a:effectLst/>
              <a:latin typeface="+mn-lt"/>
              <a:ea typeface="+mn-ea"/>
              <a:cs typeface="+mn-cs"/>
            </a:endParaRPr>
          </a:p>
        </p:txBody>
      </p:sp>
      <p:sp>
        <p:nvSpPr>
          <p:cNvPr id="566276" name="Zástupný symbol pro číslo snímku 3"/>
          <p:cNvSpPr>
            <a:spLocks noGrp="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F33A22C-C6A3-4BB1-85A1-4AF2372020F5}" type="slidenum">
              <a:rPr lang="cs-CZ" altLang="cs-CZ" sz="1200" smtClean="0"/>
              <a:pPr/>
              <a:t>50</a:t>
            </a:fld>
            <a:endParaRPr lang="cs-CZ" altLang="cs-CZ" sz="1200"/>
          </a:p>
        </p:txBody>
      </p:sp>
    </p:spTree>
    <p:extLst>
      <p:ext uri="{BB962C8B-B14F-4D97-AF65-F5344CB8AC3E}">
        <p14:creationId xmlns:p14="http://schemas.microsoft.com/office/powerpoint/2010/main" val="38308553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Some </a:t>
            </a:r>
            <a:r>
              <a:rPr lang="cs-CZ" dirty="0" err="1"/>
              <a:t>theories</a:t>
            </a:r>
            <a:r>
              <a:rPr lang="cs-CZ" baseline="0" dirty="0"/>
              <a:t> </a:t>
            </a:r>
            <a:r>
              <a:rPr lang="en-US" dirty="0"/>
              <a:t>invoke cultural group selection, arguing that monogamy is a reproductive-levelling mechanism that promotes success in inter-group competition. In highly unequal societies, high levels of (resource-defense) polygyny produce a large pools of unmarried men who are responsible for elevated rates of crime and violence</a:t>
            </a:r>
            <a:r>
              <a:rPr lang="cs-CZ" dirty="0"/>
              <a:t>.</a:t>
            </a:r>
            <a:r>
              <a:rPr lang="cs-CZ" baseline="0" dirty="0"/>
              <a:t> </a:t>
            </a:r>
            <a:r>
              <a:rPr lang="en-US" dirty="0"/>
              <a:t>These can drive levels of (harem-defense) polygyny further up, since elevated assault frequency puts a premium on male protection of women and their offspring</a:t>
            </a:r>
            <a:r>
              <a:rPr lang="cs-CZ" dirty="0"/>
              <a:t>.</a:t>
            </a:r>
          </a:p>
          <a:p>
            <a:endParaRPr lang="cs-CZ" dirty="0"/>
          </a:p>
          <a:p>
            <a:r>
              <a:rPr lang="en-US" dirty="0"/>
              <a:t>However, complex societies that rely on) male specialization (e.g., trade and commerce), or recruit large numbers of young men to wage wars, have to minimize this intragroup conflict. Outlawing polygyny gives all men equal reproductive opportunities, decreases male competition and promotes cooperation. In effect, these societies benefit from imposing monogamy as they tend to out-compete polygynous societies either through military conquest or acculturation</a:t>
            </a:r>
            <a:r>
              <a:rPr lang="cs-CZ" dirty="0"/>
              <a:t>.</a:t>
            </a:r>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51</a:t>
            </a:fld>
            <a:endParaRPr lang="en-US"/>
          </a:p>
        </p:txBody>
      </p:sp>
    </p:spTree>
    <p:extLst>
      <p:ext uri="{BB962C8B-B14F-4D97-AF65-F5344CB8AC3E}">
        <p14:creationId xmlns:p14="http://schemas.microsoft.com/office/powerpoint/2010/main" val="2654944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Other theories attribute the decline in polygyny to increasing importance of rival wealth</a:t>
            </a:r>
            <a:r>
              <a:rPr lang="cs-CZ" dirty="0"/>
              <a:t>,</a:t>
            </a:r>
            <a:r>
              <a:rPr lang="cs-CZ" baseline="0" dirty="0"/>
              <a:t> </a:t>
            </a:r>
            <a:r>
              <a:rPr lang="en-US" dirty="0"/>
              <a:t>that includes material wealth, but also direct paternal care. Ross et al. (2018) showed that the level of polygyny is not solely dependent on relative material wealth inequality but rather on the way how wealth is distributed within the society. If the wealth is held constant among rich males, societies with more moderately rich men, that is pastoral and horticultural ones, will have higher levels of polygyny than societies with few extraordinarily rich men, as is the case for historical agricultural ones. As the rival wealth cannot be transmitted to all children irrespective of their number without diminishing in value, the fitness maximizing number of wives for a man decreases where in societies where importance of rival wealth increases. Consequently, only few men will be able to boost their fitness by obtaining additional wives and even those will not do so in full proportion to their wealth due to diminishing fitness returns from polygynous marriage</a:t>
            </a:r>
            <a:r>
              <a:rPr lang="cs-CZ" dirty="0"/>
              <a:t>s.</a:t>
            </a:r>
          </a:p>
          <a:p>
            <a:endParaRPr lang="cs-CZ"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Fortunato and </a:t>
            </a:r>
            <a:r>
              <a:rPr lang="en-US" sz="1200" kern="1200" dirty="0" err="1">
                <a:solidFill>
                  <a:schemeClr val="tx1"/>
                </a:solidFill>
                <a:effectLst/>
                <a:latin typeface="+mn-lt"/>
                <a:ea typeface="+mn-ea"/>
                <a:cs typeface="+mn-cs"/>
              </a:rPr>
              <a:t>Archetti</a:t>
            </a:r>
            <a:r>
              <a:rPr lang="en-US" sz="1200" kern="1200" dirty="0">
                <a:solidFill>
                  <a:schemeClr val="tx1"/>
                </a:solidFill>
                <a:effectLst/>
                <a:latin typeface="+mn-lt"/>
                <a:ea typeface="+mn-ea"/>
                <a:cs typeface="+mn-cs"/>
              </a:rPr>
              <a:t> (2010) view monogamy as an adaptation to scarcity of one particular type of rival wealth - arable land, that is a consequence of transition to intensive agriculture. According to their theory, increased agricultural productivity afforded by techniques such as plow or irrigation, triggered rapid population growth that led to land shortage</a:t>
            </a:r>
            <a:r>
              <a:rPr lang="cs-CZ"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motivated land-holding men to limit their family sizes and the number of heirs in order to avoid depletion in the value of estates through partitioning among multiple heirs over generations. According to this theory, transition to monogamy is a transition to monogamous inheritance and should be accompanied by cultural norms promoting paternity certainty, such as virginity upon marriage and sexual fidelity.</a:t>
            </a:r>
            <a:r>
              <a:rPr lang="cs-CZ"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underlying assumption is that increased paternity certainty should offset lower fitness returns from having only a single wife, as wives in monogamous unions their husbands higher sexual fidelity in exchange for exclusive male investment in their offspring. This should be feasible in societies where the fitness returns on male investment into the existing offspring, whereas those on obtaining additional wives are low.</a:t>
            </a:r>
            <a:endParaRPr lang="cs-CZ" sz="1200" kern="1200" dirty="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52</a:t>
            </a:fld>
            <a:endParaRPr lang="en-US"/>
          </a:p>
        </p:txBody>
      </p:sp>
    </p:spTree>
    <p:extLst>
      <p:ext uri="{BB962C8B-B14F-4D97-AF65-F5344CB8AC3E}">
        <p14:creationId xmlns:p14="http://schemas.microsoft.com/office/powerpoint/2010/main" val="3227093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These theories are not mutually exclusive, since as they all view monogamy as an adaptation to sexual conflict that mitigate competition among unrelated males and/or family members (either offspring or co-wives) by limiting the number of heirs. However, some of them </a:t>
            </a:r>
            <a:r>
              <a:rPr lang="cs-CZ" dirty="0"/>
              <a:t>are n</a:t>
            </a:r>
            <a:r>
              <a:rPr lang="en-US" dirty="0"/>
              <a:t> conflict with historical and ethnographic evidence</a:t>
            </a:r>
            <a:r>
              <a:rPr lang="cs-CZ" dirty="0"/>
              <a:t>.</a:t>
            </a:r>
          </a:p>
          <a:p>
            <a:endParaRPr lang="cs-CZ" dirty="0"/>
          </a:p>
          <a:p>
            <a:r>
              <a:rPr lang="cs-CZ" dirty="0" err="1"/>
              <a:t>Apparently</a:t>
            </a:r>
            <a:r>
              <a:rPr lang="cs-CZ" dirty="0"/>
              <a:t>, </a:t>
            </a:r>
            <a:r>
              <a:rPr lang="cs-CZ" dirty="0" err="1"/>
              <a:t>the</a:t>
            </a:r>
            <a:r>
              <a:rPr lang="cs-CZ" dirty="0"/>
              <a:t> </a:t>
            </a:r>
            <a:r>
              <a:rPr lang="cs-CZ" dirty="0" err="1"/>
              <a:t>only</a:t>
            </a:r>
            <a:r>
              <a:rPr lang="cs-CZ" dirty="0"/>
              <a:t> </a:t>
            </a:r>
            <a:r>
              <a:rPr lang="cs-CZ" dirty="0" err="1"/>
              <a:t>way</a:t>
            </a:r>
            <a:r>
              <a:rPr lang="cs-CZ" baseline="0" dirty="0"/>
              <a:t> to </a:t>
            </a:r>
            <a:r>
              <a:rPr lang="cs-CZ" baseline="0" dirty="0" err="1"/>
              <a:t>mitigate</a:t>
            </a:r>
            <a:r>
              <a:rPr lang="cs-CZ" baseline="0" dirty="0"/>
              <a:t> </a:t>
            </a:r>
            <a:r>
              <a:rPr lang="cs-CZ" baseline="0" dirty="0" err="1"/>
              <a:t>conflict</a:t>
            </a:r>
            <a:r>
              <a:rPr lang="cs-CZ" baseline="0" dirty="0"/>
              <a:t> </a:t>
            </a:r>
            <a:r>
              <a:rPr lang="cs-CZ" baseline="0" dirty="0" err="1"/>
              <a:t>among</a:t>
            </a:r>
            <a:r>
              <a:rPr lang="cs-CZ" baseline="0" dirty="0"/>
              <a:t> </a:t>
            </a:r>
            <a:r>
              <a:rPr lang="cs-CZ" baseline="0" dirty="0" err="1"/>
              <a:t>relatives</a:t>
            </a:r>
            <a:r>
              <a:rPr lang="cs-CZ" baseline="0" dirty="0"/>
              <a:t> </a:t>
            </a:r>
            <a:r>
              <a:rPr lang="cs-CZ" baseline="0" dirty="0" err="1"/>
              <a:t>is</a:t>
            </a:r>
            <a:r>
              <a:rPr lang="cs-CZ" baseline="0" dirty="0"/>
              <a:t> to </a:t>
            </a:r>
            <a:r>
              <a:rPr lang="cs-CZ" baseline="0" dirty="0" err="1"/>
              <a:t>have</a:t>
            </a:r>
            <a:r>
              <a:rPr lang="cs-CZ" baseline="0" dirty="0"/>
              <a:t> as </a:t>
            </a:r>
            <a:r>
              <a:rPr lang="cs-CZ" baseline="0" dirty="0" err="1"/>
              <a:t>few</a:t>
            </a:r>
            <a:r>
              <a:rPr lang="cs-CZ" baseline="0" dirty="0"/>
              <a:t> </a:t>
            </a:r>
            <a:r>
              <a:rPr lang="cs-CZ" baseline="0" dirty="0" err="1"/>
              <a:t>of</a:t>
            </a:r>
            <a:r>
              <a:rPr lang="cs-CZ" baseline="0" dirty="0"/>
              <a:t> </a:t>
            </a:r>
            <a:r>
              <a:rPr lang="cs-CZ" baseline="0" dirty="0" err="1"/>
              <a:t>them</a:t>
            </a:r>
            <a:r>
              <a:rPr lang="cs-CZ" baseline="0" dirty="0"/>
              <a:t> as </a:t>
            </a:r>
            <a:r>
              <a:rPr lang="cs-CZ" baseline="0" dirty="0" err="1"/>
              <a:t>possible</a:t>
            </a:r>
            <a:r>
              <a:rPr lang="cs-CZ" baseline="0" dirty="0"/>
              <a:t>…</a:t>
            </a:r>
            <a:endParaRPr lang="en-US" dirty="0"/>
          </a:p>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53</a:t>
            </a:fld>
            <a:endParaRPr lang="en-US"/>
          </a:p>
        </p:txBody>
      </p:sp>
    </p:spTree>
    <p:extLst>
      <p:ext uri="{BB962C8B-B14F-4D97-AF65-F5344CB8AC3E}">
        <p14:creationId xmlns:p14="http://schemas.microsoft.com/office/powerpoint/2010/main" val="628304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Zástupný symbol pro obrázek snímk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Zástupný symbol pro poznámky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cs-CZ" altLang="cs-CZ"/>
          </a:p>
        </p:txBody>
      </p:sp>
      <p:sp>
        <p:nvSpPr>
          <p:cNvPr id="52228" name="Zástupný symbol pro číslo snímku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9DC7221-31B7-47E7-B14D-E53FB1246B54}" type="slidenum">
              <a:rPr lang="cs-CZ" altLang="cs-CZ" smtClean="0"/>
              <a:pPr fontAlgn="base">
                <a:spcBef>
                  <a:spcPct val="0"/>
                </a:spcBef>
                <a:spcAft>
                  <a:spcPct val="0"/>
                </a:spcAft>
                <a:defRPr/>
              </a:pPr>
              <a:t>54</a:t>
            </a:fld>
            <a:endParaRPr lang="cs-CZ" altLang="cs-CZ"/>
          </a:p>
        </p:txBody>
      </p:sp>
    </p:spTree>
    <p:extLst>
      <p:ext uri="{BB962C8B-B14F-4D97-AF65-F5344CB8AC3E}">
        <p14:creationId xmlns:p14="http://schemas.microsoft.com/office/powerpoint/2010/main" val="41932741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200" b="0" i="1" u="none" strike="noStrike" kern="1200" baseline="0" dirty="0">
                <a:solidFill>
                  <a:schemeClr val="tx1"/>
                </a:solidFill>
                <a:latin typeface="+mn-lt"/>
                <a:ea typeface="+mn-ea"/>
                <a:cs typeface="+mn-cs"/>
              </a:rPr>
              <a:t>Tree uncertainty. </a:t>
            </a:r>
            <a:r>
              <a:rPr lang="en-US" sz="1200" b="0" i="0" u="none" strike="noStrike" kern="1200" baseline="0" dirty="0">
                <a:solidFill>
                  <a:schemeClr val="tx1"/>
                </a:solidFill>
                <a:latin typeface="+mn-lt"/>
                <a:ea typeface="+mn-ea"/>
                <a:cs typeface="+mn-cs"/>
              </a:rPr>
              <a:t>There is uncertainty</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from the building of the phylogeny.</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Tree-building methods are not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perfect and often are used with data</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constraints, especially limited sampling</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of both genomes and species. As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such, there is always uncertainty about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phylogeny. Species can be misplaced</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a phylogenetic tree, ancestral nodes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can be wrongly inferred, or more subtly,</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but more commonly, branch lengths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are incorrect. If we are interested in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species diversification and what traits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promote or inhibit such diversification,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it is not </a:t>
            </a:r>
            <a:r>
              <a:rPr lang="en-US" sz="1200" b="0" i="0" u="none" strike="noStrike" kern="1200" baseline="0" dirty="0" err="1">
                <a:solidFill>
                  <a:schemeClr val="tx1"/>
                </a:solidFill>
                <a:latin typeface="+mn-lt"/>
                <a:ea typeface="+mn-ea"/>
                <a:cs typeface="+mn-cs"/>
              </a:rPr>
              <a:t>diffi</a:t>
            </a:r>
            <a:r>
              <a:rPr lang="en-US" sz="1200" b="0" i="0" u="none" strike="noStrike" kern="1200" baseline="0" dirty="0">
                <a:solidFill>
                  <a:schemeClr val="tx1"/>
                </a:solidFill>
                <a:latin typeface="+mn-lt"/>
                <a:ea typeface="+mn-ea"/>
                <a:cs typeface="+mn-cs"/>
              </a:rPr>
              <a:t> cult to see how these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mistakes in phylogenetic trees can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influence our inference.</a:t>
            </a:r>
          </a:p>
          <a:p>
            <a:endParaRPr lang="cs-CZ" sz="1200" b="0" i="1"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Trait uncertainty. </a:t>
            </a:r>
            <a:r>
              <a:rPr lang="en-US" sz="1200" b="0" i="0" u="none" strike="noStrike" kern="1200" baseline="0" dirty="0">
                <a:solidFill>
                  <a:schemeClr val="tx1"/>
                </a:solidFill>
                <a:latin typeface="+mn-lt"/>
                <a:ea typeface="+mn-ea"/>
                <a:cs typeface="+mn-cs"/>
              </a:rPr>
              <a:t>For most PCMs,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we use trait values representative for</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particular species. However, traits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are measured with error. In addition,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what constitutes ‘representative’ is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 difficult issue.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Often, a value from</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 single population is used and, not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uncommonly, some trait values come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from a single observation. Another</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relevant point is that trait variation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within species can be very large.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Think of our own species — what is a</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representative value for human height?</a:t>
            </a:r>
            <a:r>
              <a:rPr lang="cs-CZ" sz="1200" b="0" i="0" u="none" strike="noStrike" kern="1200" baseline="0" dirty="0">
                <a:solidFill>
                  <a:schemeClr val="tx1"/>
                </a:solidFill>
                <a:latin typeface="+mn-lt"/>
                <a:ea typeface="+mn-ea"/>
                <a:cs typeface="+mn-cs"/>
              </a:rPr>
              <a:t> </a:t>
            </a:r>
          </a:p>
          <a:p>
            <a:endParaRPr lang="cs-CZ" sz="1200" b="0" i="1"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Model uncertainty. </a:t>
            </a:r>
            <a:r>
              <a:rPr lang="en-US" sz="1200" b="0" i="0" u="none" strike="noStrike" kern="1200" baseline="0" dirty="0">
                <a:solidFill>
                  <a:schemeClr val="tx1"/>
                </a:solidFill>
                <a:latin typeface="+mn-lt"/>
                <a:ea typeface="+mn-ea"/>
                <a:cs typeface="+mn-cs"/>
              </a:rPr>
              <a:t>When we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investigate trait evolution, we assume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 certain model of evolution — most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often, the Brownian motion model.</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However, a trait can evolve quite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differently from such a simple model</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there may be heterogeneity in the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tempo and mode among the branches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of the tree. Although approaches are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now available to test among competing</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models and to represent process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heterogeneity in a limited way, there is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no guarantee that any of the current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generation of models are adequate in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capturing the true complexity of trait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evolution through space and time.</a:t>
            </a:r>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55</a:t>
            </a:fld>
            <a:endParaRPr lang="en-US"/>
          </a:p>
        </p:txBody>
      </p:sp>
    </p:spTree>
    <p:extLst>
      <p:ext uri="{BB962C8B-B14F-4D97-AF65-F5344CB8AC3E}">
        <p14:creationId xmlns:p14="http://schemas.microsoft.com/office/powerpoint/2010/main" val="2628521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Zástupný symbol pro obrázek snímku 1"/>
          <p:cNvSpPr>
            <a:spLocks noGrp="1" noRot="1" noChangeAspect="1" noTextEdit="1"/>
          </p:cNvSpPr>
          <p:nvPr>
            <p:ph type="sldImg"/>
          </p:nvPr>
        </p:nvSpPr>
        <p:spPr>
          <a:ln/>
        </p:spPr>
      </p:sp>
      <p:sp>
        <p:nvSpPr>
          <p:cNvPr id="48131" name="Zástupný symbol pro poznámky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cs-CZ" altLang="cs-CZ" dirty="0">
                <a:latin typeface="Arial" panose="020B0604020202020204" pitchFamily="34" charset="0"/>
              </a:rPr>
              <a:t>Celé 20. století se neslo ve znamení taxonomického sbližování člověka a lidoopů…</a:t>
            </a:r>
          </a:p>
          <a:p>
            <a:endParaRPr lang="cs-CZ" altLang="cs-CZ" dirty="0">
              <a:latin typeface="Arial" panose="020B0604020202020204" pitchFamily="34" charset="0"/>
            </a:endParaRPr>
          </a:p>
          <a:p>
            <a:r>
              <a:rPr lang="cs-CZ" altLang="cs-CZ" dirty="0">
                <a:latin typeface="Arial" panose="020B0604020202020204" pitchFamily="34" charset="0"/>
              </a:rPr>
              <a:t>Taxonomická nomenklatura je tu poněkud nepřehledná: </a:t>
            </a:r>
            <a:r>
              <a:rPr lang="cs-CZ" altLang="cs-CZ" dirty="0" err="1">
                <a:latin typeface="Arial" panose="020B0604020202020204" pitchFamily="34" charset="0"/>
              </a:rPr>
              <a:t>Hominoidea</a:t>
            </a:r>
            <a:r>
              <a:rPr lang="cs-CZ" altLang="cs-CZ" dirty="0">
                <a:latin typeface="Arial" panose="020B0604020202020204" pitchFamily="34" charset="0"/>
              </a:rPr>
              <a:t> = (</a:t>
            </a:r>
            <a:r>
              <a:rPr lang="cs-CZ" altLang="cs-CZ" dirty="0" err="1">
                <a:latin typeface="Arial" panose="020B0604020202020204" pitchFamily="34" charset="0"/>
              </a:rPr>
              <a:t>Hylobatidae</a:t>
            </a:r>
            <a:r>
              <a:rPr lang="cs-CZ" altLang="cs-CZ" dirty="0">
                <a:latin typeface="Arial" panose="020B0604020202020204" pitchFamily="34" charset="0"/>
              </a:rPr>
              <a:t> + </a:t>
            </a:r>
            <a:r>
              <a:rPr lang="cs-CZ" altLang="cs-CZ" dirty="0" err="1">
                <a:latin typeface="Arial" panose="020B0604020202020204" pitchFamily="34" charset="0"/>
              </a:rPr>
              <a:t>Hominidae</a:t>
            </a:r>
            <a:r>
              <a:rPr lang="cs-CZ" altLang="cs-CZ" dirty="0">
                <a:latin typeface="Arial" panose="020B0604020202020204" pitchFamily="34" charset="0"/>
              </a:rPr>
              <a:t> = (</a:t>
            </a:r>
            <a:r>
              <a:rPr lang="cs-CZ" altLang="cs-CZ" dirty="0" err="1">
                <a:latin typeface="Arial" panose="020B0604020202020204" pitchFamily="34" charset="0"/>
              </a:rPr>
              <a:t>Ponginae</a:t>
            </a:r>
            <a:r>
              <a:rPr lang="cs-CZ" altLang="cs-CZ" dirty="0">
                <a:latin typeface="Arial" panose="020B0604020202020204" pitchFamily="34" charset="0"/>
              </a:rPr>
              <a:t> + </a:t>
            </a:r>
            <a:r>
              <a:rPr lang="cs-CZ" altLang="cs-CZ" dirty="0" err="1">
                <a:latin typeface="Arial" panose="020B0604020202020204" pitchFamily="34" charset="0"/>
              </a:rPr>
              <a:t>Homininae</a:t>
            </a:r>
            <a:r>
              <a:rPr lang="cs-CZ" altLang="cs-CZ" dirty="0">
                <a:latin typeface="Arial" panose="020B0604020202020204" pitchFamily="34" charset="0"/>
              </a:rPr>
              <a:t> = (</a:t>
            </a:r>
            <a:r>
              <a:rPr lang="cs-CZ" altLang="cs-CZ" dirty="0" err="1">
                <a:latin typeface="Arial" panose="020B0604020202020204" pitchFamily="34" charset="0"/>
              </a:rPr>
              <a:t>Gorillini</a:t>
            </a:r>
            <a:r>
              <a:rPr lang="cs-CZ" altLang="cs-CZ" dirty="0">
                <a:latin typeface="Arial" panose="020B0604020202020204" pitchFamily="34" charset="0"/>
              </a:rPr>
              <a:t> + </a:t>
            </a:r>
            <a:r>
              <a:rPr lang="cs-CZ" altLang="cs-CZ" dirty="0" err="1">
                <a:latin typeface="Arial" panose="020B0604020202020204" pitchFamily="34" charset="0"/>
              </a:rPr>
              <a:t>Hominini</a:t>
            </a:r>
            <a:r>
              <a:rPr lang="cs-CZ" altLang="cs-CZ" dirty="0">
                <a:latin typeface="Arial" panose="020B0604020202020204" pitchFamily="34" charset="0"/>
              </a:rPr>
              <a:t> = (</a:t>
            </a:r>
            <a:r>
              <a:rPr lang="cs-CZ" altLang="cs-CZ" dirty="0" err="1">
                <a:latin typeface="Arial" panose="020B0604020202020204" pitchFamily="34" charset="0"/>
              </a:rPr>
              <a:t>Panina</a:t>
            </a:r>
            <a:r>
              <a:rPr lang="cs-CZ" altLang="cs-CZ" dirty="0">
                <a:latin typeface="Arial" panose="020B0604020202020204" pitchFamily="34" charset="0"/>
              </a:rPr>
              <a:t> + </a:t>
            </a:r>
            <a:r>
              <a:rPr lang="cs-CZ" altLang="cs-CZ" dirty="0" err="1">
                <a:latin typeface="Arial" panose="020B0604020202020204" pitchFamily="34" charset="0"/>
              </a:rPr>
              <a:t>Hominina</a:t>
            </a:r>
            <a:r>
              <a:rPr lang="cs-CZ" altLang="cs-CZ" dirty="0">
                <a:latin typeface="Arial" panose="020B0604020202020204" pitchFamily="34" charset="0"/>
              </a:rPr>
              <a:t>)))). Člověk tedy patří do </a:t>
            </a:r>
            <a:r>
              <a:rPr lang="cs-CZ" altLang="cs-CZ" dirty="0" err="1">
                <a:latin typeface="Arial" panose="020B0604020202020204" pitchFamily="34" charset="0"/>
              </a:rPr>
              <a:t>subtribu</a:t>
            </a:r>
            <a:r>
              <a:rPr lang="cs-CZ" altLang="cs-CZ" dirty="0">
                <a:latin typeface="Arial" panose="020B0604020202020204" pitchFamily="34" charset="0"/>
              </a:rPr>
              <a:t> </a:t>
            </a:r>
            <a:r>
              <a:rPr lang="cs-CZ" altLang="cs-CZ" dirty="0" err="1">
                <a:latin typeface="Arial" panose="020B0604020202020204" pitchFamily="34" charset="0"/>
              </a:rPr>
              <a:t>Hominina</a:t>
            </a:r>
            <a:r>
              <a:rPr lang="cs-CZ" altLang="cs-CZ" dirty="0">
                <a:latin typeface="Arial" panose="020B0604020202020204" pitchFamily="34" charset="0"/>
              </a:rPr>
              <a:t>, spolu s šimpanzi do </a:t>
            </a:r>
            <a:r>
              <a:rPr lang="cs-CZ" altLang="cs-CZ" dirty="0" err="1">
                <a:latin typeface="Arial" panose="020B0604020202020204" pitchFamily="34" charset="0"/>
              </a:rPr>
              <a:t>tribu</a:t>
            </a:r>
            <a:r>
              <a:rPr lang="cs-CZ" altLang="cs-CZ" dirty="0">
                <a:latin typeface="Arial" panose="020B0604020202020204" pitchFamily="34" charset="0"/>
              </a:rPr>
              <a:t> </a:t>
            </a:r>
            <a:r>
              <a:rPr lang="cs-CZ" altLang="cs-CZ" dirty="0" err="1">
                <a:latin typeface="Arial" panose="020B0604020202020204" pitchFamily="34" charset="0"/>
              </a:rPr>
              <a:t>Hominini</a:t>
            </a:r>
            <a:r>
              <a:rPr lang="cs-CZ" altLang="cs-CZ" dirty="0">
                <a:latin typeface="Arial" panose="020B0604020202020204" pitchFamily="34" charset="0"/>
              </a:rPr>
              <a:t>, spolu s </a:t>
            </a:r>
            <a:r>
              <a:rPr lang="cs-CZ" altLang="cs-CZ" dirty="0" err="1">
                <a:latin typeface="Arial" panose="020B0604020202020204" pitchFamily="34" charset="0"/>
              </a:rPr>
              <a:t>s</a:t>
            </a:r>
            <a:r>
              <a:rPr lang="cs-CZ" altLang="cs-CZ" dirty="0">
                <a:latin typeface="Arial" panose="020B0604020202020204" pitchFamily="34" charset="0"/>
              </a:rPr>
              <a:t> šimpanzi a gorilami do podčeledi </a:t>
            </a:r>
            <a:r>
              <a:rPr lang="cs-CZ" altLang="cs-CZ" dirty="0" err="1">
                <a:latin typeface="Arial" panose="020B0604020202020204" pitchFamily="34" charset="0"/>
              </a:rPr>
              <a:t>Homininae</a:t>
            </a:r>
            <a:r>
              <a:rPr lang="cs-CZ" altLang="cs-CZ" dirty="0">
                <a:latin typeface="Arial" panose="020B0604020202020204" pitchFamily="34" charset="0"/>
              </a:rPr>
              <a:t>, spolu s šimpanzi, gorilami a orangutany do čeledi </a:t>
            </a:r>
            <a:r>
              <a:rPr lang="cs-CZ" altLang="cs-CZ" dirty="0" err="1">
                <a:latin typeface="Arial" panose="020B0604020202020204" pitchFamily="34" charset="0"/>
              </a:rPr>
              <a:t>Hominidae</a:t>
            </a:r>
            <a:r>
              <a:rPr lang="cs-CZ" altLang="cs-CZ" dirty="0">
                <a:latin typeface="Arial" panose="020B0604020202020204" pitchFamily="34" charset="0"/>
              </a:rPr>
              <a:t> a spolu s šimpanzi, gorilami, orangutany a </a:t>
            </a:r>
            <a:r>
              <a:rPr lang="cs-CZ" altLang="cs-CZ" dirty="0" err="1">
                <a:latin typeface="Arial" panose="020B0604020202020204" pitchFamily="34" charset="0"/>
              </a:rPr>
              <a:t>gibony</a:t>
            </a:r>
            <a:r>
              <a:rPr lang="cs-CZ" altLang="cs-CZ" dirty="0">
                <a:latin typeface="Arial" panose="020B0604020202020204" pitchFamily="34" charset="0"/>
              </a:rPr>
              <a:t> do nadčeledi </a:t>
            </a:r>
            <a:r>
              <a:rPr lang="cs-CZ" altLang="cs-CZ" dirty="0" err="1">
                <a:latin typeface="Arial" panose="020B0604020202020204" pitchFamily="34" charset="0"/>
              </a:rPr>
              <a:t>Hominoidea</a:t>
            </a:r>
            <a:r>
              <a:rPr lang="cs-CZ" altLang="cs-CZ" dirty="0">
                <a:latin typeface="Arial" panose="020B0604020202020204" pitchFamily="34" charset="0"/>
              </a:rPr>
              <a:t>. </a:t>
            </a:r>
          </a:p>
          <a:p>
            <a:endParaRPr lang="cs-CZ" altLang="cs-CZ" dirty="0">
              <a:latin typeface="Arial" panose="020B0604020202020204" pitchFamily="34" charset="0"/>
            </a:endParaRPr>
          </a:p>
          <a:p>
            <a:r>
              <a:rPr lang="cs-CZ" altLang="cs-CZ" dirty="0">
                <a:latin typeface="Arial" panose="020B0604020202020204" pitchFamily="34" charset="0"/>
              </a:rPr>
              <a:t>Příbuzenské vztahy mezi velkými lidoopi byly poměrně dlouho předmětem kontroverze.</a:t>
            </a:r>
          </a:p>
        </p:txBody>
      </p:sp>
      <p:sp>
        <p:nvSpPr>
          <p:cNvPr id="48132" name="Zástupný symbol pro číslo snímk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BFAA7C6-D5DE-4396-B9F6-D4422FF6A093}" type="slidenum">
              <a:rPr lang="cs-CZ" altLang="cs-CZ"/>
              <a:pPr eaLnBrk="1" hangingPunct="1">
                <a:spcBef>
                  <a:spcPct val="0"/>
                </a:spcBef>
              </a:pPr>
              <a:t>7</a:t>
            </a:fld>
            <a:endParaRPr lang="cs-CZ" altLang="cs-CZ"/>
          </a:p>
        </p:txBody>
      </p:sp>
    </p:spTree>
    <p:extLst>
      <p:ext uri="{BB962C8B-B14F-4D97-AF65-F5344CB8AC3E}">
        <p14:creationId xmlns:p14="http://schemas.microsoft.com/office/powerpoint/2010/main" val="3818439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200" b="1" i="0" kern="1200" dirty="0">
                <a:solidFill>
                  <a:schemeClr val="tx1"/>
                </a:solidFill>
                <a:effectLst/>
                <a:latin typeface="+mn-lt"/>
                <a:ea typeface="+mn-ea"/>
                <a:cs typeface="+mn-cs"/>
              </a:rPr>
              <a:t>Fig. 14 Cousins are not ancestors, and humans are not descended from chimpanzees. </a:t>
            </a:r>
            <a:r>
              <a:rPr lang="en-US" sz="1200" b="0" i="0" kern="1200" dirty="0">
                <a:solidFill>
                  <a:schemeClr val="tx1"/>
                </a:solidFill>
                <a:effectLst/>
                <a:latin typeface="+mn-lt"/>
                <a:ea typeface="+mn-ea"/>
                <a:cs typeface="+mn-cs"/>
              </a:rPr>
              <a:t>a shows an evolutionary tree of anthropoid primates as it is often depicted, namely as an </a:t>
            </a:r>
            <a:r>
              <a:rPr lang="en-US" sz="1200" b="1" i="0" kern="1200" dirty="0">
                <a:solidFill>
                  <a:schemeClr val="tx1"/>
                </a:solidFill>
                <a:effectLst/>
                <a:latin typeface="+mn-lt"/>
                <a:ea typeface="+mn-ea"/>
                <a:cs typeface="+mn-cs"/>
              </a:rPr>
              <a:t>unbalanced, </a:t>
            </a:r>
            <a:r>
              <a:rPr lang="en-US" sz="1200" b="1" i="0" kern="1200" dirty="0" err="1">
                <a:solidFill>
                  <a:schemeClr val="tx1"/>
                </a:solidFill>
                <a:effectLst/>
                <a:latin typeface="+mn-lt"/>
                <a:ea typeface="+mn-ea"/>
                <a:cs typeface="+mn-cs"/>
              </a:rPr>
              <a:t>righ</a:t>
            </a:r>
            <a:r>
              <a:rPr lang="cs-CZ"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tladderized</a:t>
            </a:r>
            <a:r>
              <a:rPr lang="en-US" sz="1200" b="1" i="0" kern="1200" dirty="0">
                <a:solidFill>
                  <a:schemeClr val="tx1"/>
                </a:solidFill>
                <a:effectLst/>
                <a:latin typeface="+mn-lt"/>
                <a:ea typeface="+mn-ea"/>
                <a:cs typeface="+mn-cs"/>
              </a:rPr>
              <a:t> tree with humans at the extreme end</a:t>
            </a:r>
            <a:r>
              <a:rPr lang="en-US" sz="1200" b="0" i="0" kern="1200" dirty="0">
                <a:solidFill>
                  <a:schemeClr val="tx1"/>
                </a:solidFill>
                <a:effectLst/>
                <a:latin typeface="+mn-lt"/>
                <a:ea typeface="+mn-ea"/>
                <a:cs typeface="+mn-cs"/>
              </a:rPr>
              <a:t>. Viewed in this way, several of the most common fallacies in interpreting trees can arise: for example, that humans are the endpoint of a " main line, " that there is a trend toward " human-ness " from left to right, that the human lineage includes a monkey ancestor, or that there has been no branching in the lineages leading to the other modern species of primates. All are absolutely false. This becomes clearer if a few internal nodes are rotated, as in b, which is an equally accurate depiction of primate relationships. Humans and chimpanzees are more closely related to each other than either is to gorillas, orangutans, or any other living primates. However, note that " chimpanzees, " although depicted as one terminal node here, includes both the common chimpanzee (Pan troglodytes) and the bonobo (Pan </a:t>
            </a:r>
            <a:r>
              <a:rPr lang="en-US" sz="1200" b="0" i="0" kern="1200" dirty="0" err="1">
                <a:solidFill>
                  <a:schemeClr val="tx1"/>
                </a:solidFill>
                <a:effectLst/>
                <a:latin typeface="+mn-lt"/>
                <a:ea typeface="+mn-ea"/>
                <a:cs typeface="+mn-cs"/>
              </a:rPr>
              <a:t>paniscus</a:t>
            </a:r>
            <a:r>
              <a:rPr lang="cs-CZ"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Humans are not descended from chimpanzees any more than chimpanzees are descended from humans; rather, the two share a common ancestor (U) that lived some 5–7 million years ago and that was neither a human nor a chimpanzee. " Monkeys " are divided into Old World and New World lineages. Old World monkeys share a more recent ancestor with apes (Y) than either does with New World monkeys (Z), which means that apes (including humans) and Old World monkeys are equally related to New World monkeys. Monkeys are not ancestral to humans: The two lineages are related as distant cousins, not as grandparents and grandchildren</a:t>
            </a:r>
            <a:r>
              <a:rPr lang="cs-CZ" sz="1200" b="0" i="0" kern="1200" dirty="0">
                <a:solidFill>
                  <a:schemeClr val="tx1"/>
                </a:solidFill>
                <a:effectLst/>
                <a:latin typeface="+mn-lt"/>
                <a:ea typeface="+mn-ea"/>
                <a:cs typeface="+mn-cs"/>
              </a:rPr>
              <a:t>.</a:t>
            </a:r>
          </a:p>
          <a:p>
            <a:endParaRPr lang="cs-CZ" sz="1200" b="1" i="0" kern="1200" dirty="0">
              <a:solidFill>
                <a:schemeClr val="tx1"/>
              </a:solidFill>
              <a:effectLst/>
              <a:latin typeface="+mn-lt"/>
              <a:ea typeface="+mn-ea"/>
              <a:cs typeface="+mn-cs"/>
            </a:endParaRPr>
          </a:p>
          <a:p>
            <a:r>
              <a:rPr lang="fr-FR" sz="1200" b="1" i="0" u="none" strike="noStrike" kern="1200" baseline="0" dirty="0">
                <a:solidFill>
                  <a:schemeClr val="tx1"/>
                </a:solidFill>
                <a:latin typeface="+mn-lt"/>
                <a:ea typeface="+mn-ea"/>
                <a:cs typeface="+mn-cs"/>
              </a:rPr>
              <a:t>Misconception #5: Sibling versus Ancestor</a:t>
            </a:r>
            <a:r>
              <a:rPr lang="cs-CZ"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Mistaken assumptions that the ancestor of two modern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groups must have been very similar to, or perhaps even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was, one of the modern groups extend well beyond the case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of crocodiles and birds. Any claim that two species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represent each other’s closest living relative should not be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construed as implying that one of the modern groups itself</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an ancestor of the other nor even that the common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ancestor looked anything like either of the two groups. For</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example, the hypothesis that whales and hippopotamuses are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sister groups (e.g., </a:t>
            </a:r>
            <a:r>
              <a:rPr lang="en-US" sz="1200" b="0" i="0" u="none" strike="noStrike" kern="1200" baseline="0" dirty="0" err="1">
                <a:solidFill>
                  <a:schemeClr val="tx1"/>
                </a:solidFill>
                <a:latin typeface="+mn-lt"/>
                <a:ea typeface="+mn-ea"/>
                <a:cs typeface="+mn-cs"/>
              </a:rPr>
              <a:t>Boisserie</a:t>
            </a:r>
            <a:r>
              <a:rPr lang="en-US" sz="1200" b="0" i="0" u="none" strike="noStrike" kern="1200" baseline="0" dirty="0">
                <a:solidFill>
                  <a:schemeClr val="tx1"/>
                </a:solidFill>
                <a:latin typeface="+mn-lt"/>
                <a:ea typeface="+mn-ea"/>
                <a:cs typeface="+mn-cs"/>
              </a:rPr>
              <a:t> et al. 2005) does not imply that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ancestor of whales was a hippo nor that it would even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have been thought of as being similar to a hippo were it</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encountered when it was alive. Not surprisingly, the fossil</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record of whales, which is becoming increasingly extensive,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shows that the early ancestors of whales (e.g., </a:t>
            </a:r>
            <a:r>
              <a:rPr lang="en-US" sz="1200" b="0" i="0" u="none" strike="noStrike" kern="1200" baseline="0" dirty="0" err="1">
                <a:solidFill>
                  <a:schemeClr val="tx1"/>
                </a:solidFill>
                <a:latin typeface="+mn-lt"/>
                <a:ea typeface="+mn-ea"/>
                <a:cs typeface="+mn-cs"/>
              </a:rPr>
              <a:t>Pakicetus</a:t>
            </a:r>
            <a:r>
              <a:rPr lang="en-US" sz="1200" b="0" i="0" u="none" strike="noStrike" kern="1200" baseline="0" dirty="0">
                <a:solidFill>
                  <a:schemeClr val="tx1"/>
                </a:solidFill>
                <a:latin typeface="+mn-lt"/>
                <a:ea typeface="+mn-ea"/>
                <a:cs typeface="+mn-cs"/>
              </a:rPr>
              <a:t>,</a:t>
            </a:r>
            <a:r>
              <a:rPr lang="cs-CZ"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Ambulocetus</a:t>
            </a:r>
            <a:r>
              <a:rPr lang="en-US" sz="1200" b="0" i="0" u="none" strike="noStrike" kern="1200" baseline="0" dirty="0">
                <a:solidFill>
                  <a:schemeClr val="tx1"/>
                </a:solidFill>
                <a:latin typeface="+mn-lt"/>
                <a:ea typeface="+mn-ea"/>
                <a:cs typeface="+mn-cs"/>
              </a:rPr>
              <a:t>) bore no substantial resemblance to modern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hippos at all (</a:t>
            </a:r>
            <a:r>
              <a:rPr lang="en-US" sz="1200" b="0" i="0" u="none" strike="noStrike" kern="1200" baseline="0" dirty="0" err="1">
                <a:solidFill>
                  <a:schemeClr val="tx1"/>
                </a:solidFill>
                <a:latin typeface="+mn-lt"/>
                <a:ea typeface="+mn-ea"/>
                <a:cs typeface="+mn-cs"/>
              </a:rPr>
              <a:t>Thewissen</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Bajpai</a:t>
            </a:r>
            <a:r>
              <a:rPr lang="en-US" sz="1200" b="0" i="0" u="none" strike="noStrike" kern="1200" baseline="0" dirty="0">
                <a:solidFill>
                  <a:schemeClr val="tx1"/>
                </a:solidFill>
                <a:latin typeface="+mn-lt"/>
                <a:ea typeface="+mn-ea"/>
                <a:cs typeface="+mn-cs"/>
              </a:rPr>
              <a:t> 2001; </a:t>
            </a:r>
            <a:r>
              <a:rPr lang="en-US" sz="1200" b="0" i="0" u="none" strike="noStrike" kern="1200" baseline="0" dirty="0" err="1">
                <a:solidFill>
                  <a:schemeClr val="tx1"/>
                </a:solidFill>
                <a:latin typeface="+mn-lt"/>
                <a:ea typeface="+mn-ea"/>
                <a:cs typeface="+mn-cs"/>
              </a:rPr>
              <a:t>Thewissen</a:t>
            </a:r>
            <a:r>
              <a:rPr lang="en-US" sz="1200" b="0" i="0" u="none" strike="noStrike" kern="1200" baseline="0" dirty="0">
                <a:solidFill>
                  <a:schemeClr val="tx1"/>
                </a:solidFill>
                <a:latin typeface="+mn-lt"/>
                <a:ea typeface="+mn-ea"/>
                <a:cs typeface="+mn-cs"/>
              </a:rPr>
              <a:t> and</a:t>
            </a:r>
          </a:p>
          <a:p>
            <a:r>
              <a:rPr lang="en-US" sz="1200" b="0" i="0" u="none" strike="noStrike" kern="1200" baseline="0" dirty="0">
                <a:solidFill>
                  <a:schemeClr val="tx1"/>
                </a:solidFill>
                <a:latin typeface="+mn-lt"/>
                <a:ea typeface="+mn-ea"/>
                <a:cs typeface="+mn-cs"/>
              </a:rPr>
              <a:t>Williams 2002).</a:t>
            </a:r>
            <a:endParaRPr lang="cs-CZ" sz="1200" b="0" i="0" u="none" strike="noStrike" kern="1200" baseline="0" dirty="0">
              <a:solidFill>
                <a:schemeClr val="tx1"/>
              </a:solidFill>
              <a:latin typeface="+mn-lt"/>
              <a:ea typeface="+mn-ea"/>
              <a:cs typeface="+mn-cs"/>
            </a:endParaRPr>
          </a:p>
          <a:p>
            <a:endParaRPr lang="cs-CZ"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Nowhere is this misconception more pronounced than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discussions of human evolution…</a:t>
            </a:r>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8</a:t>
            </a:fld>
            <a:endParaRPr lang="en-US"/>
          </a:p>
        </p:txBody>
      </p:sp>
    </p:spTree>
    <p:extLst>
      <p:ext uri="{BB962C8B-B14F-4D97-AF65-F5344CB8AC3E}">
        <p14:creationId xmlns:p14="http://schemas.microsoft.com/office/powerpoint/2010/main" val="3723202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Zástupný symbol pro obrázek snímku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Zástupný symbol pro poznámky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a:t>Misconception #2: Main Line and Side Tracks </a:t>
            </a:r>
            <a:r>
              <a:rPr lang="en-US" dirty="0"/>
              <a:t>Although it is clearly a critical first step, recognizing evolution as tree-like does not in itself eliminate </a:t>
            </a:r>
            <a:r>
              <a:rPr lang="en-US" dirty="0" err="1"/>
              <a:t>progres</a:t>
            </a:r>
            <a:r>
              <a:rPr lang="en-US" sz="1200" b="0" i="0" u="none" strike="noStrike" kern="1200" baseline="0" dirty="0" err="1">
                <a:solidFill>
                  <a:schemeClr val="tx1"/>
                </a:solidFill>
                <a:latin typeface="+mn-lt"/>
                <a:ea typeface="+mn-ea"/>
                <a:cs typeface="+mn-cs"/>
              </a:rPr>
              <a:t>sionist</a:t>
            </a:r>
            <a:r>
              <a:rPr lang="en-US" sz="1200" b="0" i="0" u="none" strike="noStrike" kern="1200" baseline="0" dirty="0">
                <a:solidFill>
                  <a:schemeClr val="tx1"/>
                </a:solidFill>
                <a:latin typeface="+mn-lt"/>
                <a:ea typeface="+mn-ea"/>
                <a:cs typeface="+mn-cs"/>
              </a:rPr>
              <a:t> interpretations of life’s history. Even those who</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acknowledge the branching nature of evolutionary change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may continue to interpret it as a progressive process in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which a “main line” has led to a distinct endpoint (namely</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Homo sapiens). In this narrative, all other modern species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are derivatives of “side tracks,” anomalous offshoots of</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main line to humans that all went astray for one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reason or another. Even Huxley (1880) fell prey to this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line of thinking when he suggested that the teleost fishes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“appear to me to be off the main line of evolution—t</a:t>
            </a:r>
            <a:r>
              <a:rPr lang="cs-CZ" sz="1200" b="0" i="0" u="none" strike="noStrike" kern="1200" baseline="0" dirty="0">
                <a:solidFill>
                  <a:schemeClr val="tx1"/>
                </a:solidFill>
                <a:latin typeface="+mn-lt"/>
                <a:ea typeface="+mn-ea"/>
                <a:cs typeface="+mn-cs"/>
              </a:rPr>
              <a:t>o </a:t>
            </a:r>
            <a:r>
              <a:rPr lang="en-US" sz="1200" b="0" i="0" u="none" strike="noStrike" kern="1200" baseline="0" dirty="0">
                <a:solidFill>
                  <a:schemeClr val="tx1"/>
                </a:solidFill>
                <a:latin typeface="+mn-lt"/>
                <a:ea typeface="+mn-ea"/>
                <a:cs typeface="+mn-cs"/>
              </a:rPr>
              <a:t>represent, as it were, side tracks starting from certain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points of that line.”</a:t>
            </a:r>
          </a:p>
          <a:p>
            <a:endParaRPr lang="cs-CZ"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Figure 10a provides an illustration of how Huxley could</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reach such a false conclusion while still accepting the basic</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concept of tree-like branching. This represents an unbalanced,</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right-</a:t>
            </a:r>
            <a:r>
              <a:rPr lang="en-US" sz="1200" b="0" i="0" u="none" strike="noStrike" kern="1200" baseline="0" dirty="0" err="1">
                <a:solidFill>
                  <a:schemeClr val="tx1"/>
                </a:solidFill>
                <a:latin typeface="+mn-lt"/>
                <a:ea typeface="+mn-ea"/>
                <a:cs typeface="+mn-cs"/>
              </a:rPr>
              <a:t>ladderized</a:t>
            </a:r>
            <a:r>
              <a:rPr lang="en-US" sz="1200" b="0" i="0" u="none" strike="noStrike" kern="1200" baseline="0" dirty="0">
                <a:solidFill>
                  <a:schemeClr val="tx1"/>
                </a:solidFill>
                <a:latin typeface="+mn-lt"/>
                <a:ea typeface="+mn-ea"/>
                <a:cs typeface="+mn-cs"/>
              </a:rPr>
              <a:t> tree with representatives of several</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vertebrate lineages, including the cartilaginous fishes,</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teleost fishes, amphibians, birds, and the mammalian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lineage as represented by humans. For many, an intuitive</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interpretation of this tree is that humans represent an</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endpoint of a “main line,” with all other lineages branching</a:t>
            </a:r>
            <a:r>
              <a:rPr lang="cs-CZ"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off from this line at some time in the past…</a:t>
            </a:r>
            <a:endParaRPr lang="cs-CZ" sz="1200" b="0" i="0" u="none" strike="noStrike" kern="1200" baseline="0" dirty="0">
              <a:solidFill>
                <a:schemeClr val="tx1"/>
              </a:solidFill>
              <a:latin typeface="+mn-lt"/>
              <a:ea typeface="+mn-ea"/>
              <a:cs typeface="+mn-cs"/>
            </a:endParaRPr>
          </a:p>
          <a:p>
            <a:endParaRPr lang="cs-CZ" altLang="cs-CZ" sz="1200" b="0" i="0" u="none" strike="noStrike" kern="1200" baseline="0" dirty="0">
              <a:solidFill>
                <a:schemeClr val="tx1"/>
              </a:solidFill>
              <a:latin typeface="+mn-lt"/>
              <a:ea typeface="+mn-ea"/>
              <a:cs typeface="+mn-cs"/>
            </a:endParaRPr>
          </a:p>
          <a:p>
            <a:r>
              <a:rPr lang="cs-CZ" altLang="cs-CZ" sz="1200" b="0" i="0" u="none" strike="noStrike" kern="1200" baseline="0" dirty="0">
                <a:solidFill>
                  <a:schemeClr val="tx1"/>
                </a:solidFill>
                <a:latin typeface="+mn-lt"/>
                <a:ea typeface="+mn-ea"/>
                <a:cs typeface="+mn-cs"/>
              </a:rPr>
              <a:t>… </a:t>
            </a:r>
            <a:r>
              <a:rPr lang="en-US" dirty="0"/>
              <a:t>Few readers would interpret Fig. 10b as implying that </a:t>
            </a:r>
            <a:r>
              <a:rPr lang="en-US" b="1" dirty="0"/>
              <a:t>a</a:t>
            </a:r>
            <a:r>
              <a:rPr lang="en-US" dirty="0"/>
              <a:t> </a:t>
            </a:r>
            <a:r>
              <a:rPr lang="en-US" b="1" dirty="0"/>
              <a:t>main line exists with perch as the endpoint and humans and other mammals as a minor, early branching offshoot, even given the fact that teleost fishes make up roughly 50% of all vertebrate diversity, whereas mammals represent about 10%. </a:t>
            </a:r>
            <a:r>
              <a:rPr lang="en-US" dirty="0"/>
              <a:t>Still, the logic behind such an obviously silly reading of this tree is no more fallacious than of the intuitive “main line” interpretation of Fig. 10a. To quote O’Hara (1992),</a:t>
            </a:r>
            <a:endParaRPr lang="cs-CZ" altLang="cs-CZ" dirty="0"/>
          </a:p>
        </p:txBody>
      </p:sp>
      <p:sp>
        <p:nvSpPr>
          <p:cNvPr id="55300" name="Zástupný symbol pro číslo snímku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0D54A0-2443-4D4C-BE33-1A8095D37987}" type="slidenum">
              <a:rPr lang="cs-CZ" altLang="cs-CZ" smtClean="0"/>
              <a:pPr/>
              <a:t>9</a:t>
            </a:fld>
            <a:endParaRPr lang="cs-CZ" altLang="cs-CZ"/>
          </a:p>
        </p:txBody>
      </p:sp>
    </p:spTree>
    <p:extLst>
      <p:ext uri="{BB962C8B-B14F-4D97-AF65-F5344CB8AC3E}">
        <p14:creationId xmlns:p14="http://schemas.microsoft.com/office/powerpoint/2010/main" val="1184551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10"/>
          </p:nvPr>
        </p:nvSpPr>
        <p:spPr/>
        <p:txBody>
          <a:bodyPr/>
          <a:lstStyle/>
          <a:p>
            <a:fld id="{2F815775-F4EE-44EC-9BF7-993FE6C9A7DD}" type="slidenum">
              <a:rPr lang="en-US" smtClean="0"/>
              <a:t>10</a:t>
            </a:fld>
            <a:endParaRPr lang="en-US"/>
          </a:p>
        </p:txBody>
      </p:sp>
    </p:spTree>
    <p:extLst>
      <p:ext uri="{BB962C8B-B14F-4D97-AF65-F5344CB8AC3E}">
        <p14:creationId xmlns:p14="http://schemas.microsoft.com/office/powerpoint/2010/main" val="3497320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Zástupný symbol pro obrázek snímku 1"/>
          <p:cNvSpPr>
            <a:spLocks noGrp="1" noRot="1" noChangeAspect="1" noTextEdit="1"/>
          </p:cNvSpPr>
          <p:nvPr>
            <p:ph type="sldImg"/>
          </p:nvPr>
        </p:nvSpPr>
        <p:spPr>
          <a:ln/>
        </p:spPr>
      </p:sp>
      <p:sp>
        <p:nvSpPr>
          <p:cNvPr id="46083" name="Zástupný symbol pro poznámky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cs-CZ" altLang="cs-CZ" dirty="0">
                <a:latin typeface="Arial" panose="020B0604020202020204" pitchFamily="34" charset="0"/>
              </a:rPr>
              <a:t>Jak hlavní události v dějinách </a:t>
            </a:r>
            <a:r>
              <a:rPr lang="cs-CZ" altLang="cs-CZ" dirty="0" err="1">
                <a:latin typeface="Arial" panose="020B0604020202020204" pitchFamily="34" charset="0"/>
              </a:rPr>
              <a:t>primatologie</a:t>
            </a:r>
            <a:r>
              <a:rPr lang="cs-CZ" altLang="cs-CZ" dirty="0">
                <a:latin typeface="Arial" panose="020B0604020202020204" pitchFamily="34" charset="0"/>
              </a:rPr>
              <a:t> a antropologie ovlivnily naši volbu modelů…</a:t>
            </a:r>
          </a:p>
        </p:txBody>
      </p:sp>
      <p:sp>
        <p:nvSpPr>
          <p:cNvPr id="46084" name="Zástupný symbol pro číslo snímk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1EB68CD-318E-4AB3-BB57-F2B650A77112}" type="slidenum">
              <a:rPr lang="cs-CZ" altLang="cs-CZ"/>
              <a:pPr eaLnBrk="1" hangingPunct="1">
                <a:spcBef>
                  <a:spcPct val="0"/>
                </a:spcBef>
              </a:pPr>
              <a:t>11</a:t>
            </a:fld>
            <a:endParaRPr lang="cs-CZ" altLang="cs-CZ"/>
          </a:p>
        </p:txBody>
      </p:sp>
    </p:spTree>
    <p:extLst>
      <p:ext uri="{BB962C8B-B14F-4D97-AF65-F5344CB8AC3E}">
        <p14:creationId xmlns:p14="http://schemas.microsoft.com/office/powerpoint/2010/main" val="1230705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cs-CZ"/>
              <a:t>Kliknutím lze upravit styl.</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endParaRPr lang="en-US" dirty="0"/>
          </a:p>
        </p:txBody>
      </p:sp>
      <p:sp>
        <p:nvSpPr>
          <p:cNvPr id="4" name="Date Placeholder 3"/>
          <p:cNvSpPr>
            <a:spLocks noGrp="1"/>
          </p:cNvSpPr>
          <p:nvPr>
            <p:ph type="dt" sz="half" idx="10"/>
          </p:nvPr>
        </p:nvSpPr>
        <p:spPr/>
        <p:txBody>
          <a:bodyPr/>
          <a:lstStyle/>
          <a:p>
            <a:fld id="{32D9ABB1-8C00-4C54-BEA5-8237855392FB}"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48179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Vertical Text Placeholder 2"/>
          <p:cNvSpPr>
            <a:spLocks noGrp="1"/>
          </p:cNvSpPr>
          <p:nvPr>
            <p:ph type="body" orient="vert" idx="1"/>
          </p:nvPr>
        </p:nvSpPr>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32D9ABB1-8C00-4C54-BEA5-8237855392FB}"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300541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cs-CZ"/>
              <a:t>Kliknutím lze upravit styl.</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32D9ABB1-8C00-4C54-BEA5-8237855392FB}"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35091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32D9ABB1-8C00-4C54-BEA5-8237855392FB}"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222658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cs-CZ"/>
              <a:t>Kliknutím lze upravit styl.</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Upravte styly předlohy textu.</a:t>
            </a:r>
          </a:p>
        </p:txBody>
      </p:sp>
      <p:sp>
        <p:nvSpPr>
          <p:cNvPr id="4" name="Date Placeholder 3"/>
          <p:cNvSpPr>
            <a:spLocks noGrp="1"/>
          </p:cNvSpPr>
          <p:nvPr>
            <p:ph type="dt" sz="half" idx="10"/>
          </p:nvPr>
        </p:nvSpPr>
        <p:spPr/>
        <p:txBody>
          <a:bodyPr/>
          <a:lstStyle/>
          <a:p>
            <a:fld id="{32D9ABB1-8C00-4C54-BEA5-8237855392FB}"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988906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Date Placeholder 4"/>
          <p:cNvSpPr>
            <a:spLocks noGrp="1"/>
          </p:cNvSpPr>
          <p:nvPr>
            <p:ph type="dt" sz="half" idx="10"/>
          </p:nvPr>
        </p:nvSpPr>
        <p:spPr/>
        <p:txBody>
          <a:bodyPr/>
          <a:lstStyle/>
          <a:p>
            <a:fld id="{32D9ABB1-8C00-4C54-BEA5-8237855392FB}"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341334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cs-CZ"/>
              <a:t>Kliknutím lze upravit styl.</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4" name="Content Placeholder 3"/>
          <p:cNvSpPr>
            <a:spLocks noGrp="1"/>
          </p:cNvSpPr>
          <p:nvPr>
            <p:ph sz="half" idx="2"/>
          </p:nvPr>
        </p:nvSpPr>
        <p:spPr>
          <a:xfrm>
            <a:off x="629842" y="2505075"/>
            <a:ext cx="3868340"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6" name="Content Placeholder 5"/>
          <p:cNvSpPr>
            <a:spLocks noGrp="1"/>
          </p:cNvSpPr>
          <p:nvPr>
            <p:ph sz="quarter" idx="4"/>
          </p:nvPr>
        </p:nvSpPr>
        <p:spPr>
          <a:xfrm>
            <a:off x="4629150" y="2505075"/>
            <a:ext cx="3887391"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7" name="Date Placeholder 6"/>
          <p:cNvSpPr>
            <a:spLocks noGrp="1"/>
          </p:cNvSpPr>
          <p:nvPr>
            <p:ph type="dt" sz="half" idx="10"/>
          </p:nvPr>
        </p:nvSpPr>
        <p:spPr/>
        <p:txBody>
          <a:bodyPr/>
          <a:lstStyle/>
          <a:p>
            <a:fld id="{32D9ABB1-8C00-4C54-BEA5-8237855392FB}" type="datetimeFigureOut">
              <a:rPr lang="en-US" smtClean="0"/>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3192241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Date Placeholder 2"/>
          <p:cNvSpPr>
            <a:spLocks noGrp="1"/>
          </p:cNvSpPr>
          <p:nvPr>
            <p:ph type="dt" sz="half" idx="10"/>
          </p:nvPr>
        </p:nvSpPr>
        <p:spPr/>
        <p:txBody>
          <a:bodyPr/>
          <a:lstStyle/>
          <a:p>
            <a:fld id="{32D9ABB1-8C00-4C54-BEA5-8237855392FB}" type="datetimeFigureOut">
              <a:rPr lang="en-US" smtClean="0"/>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3144015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D9ABB1-8C00-4C54-BEA5-8237855392FB}" type="datetimeFigureOut">
              <a:rPr lang="en-US" smtClean="0"/>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277193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s-CZ"/>
              <a:t>Kliknutím lze upravit styl.</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Date Placeholder 4"/>
          <p:cNvSpPr>
            <a:spLocks noGrp="1"/>
          </p:cNvSpPr>
          <p:nvPr>
            <p:ph type="dt" sz="half" idx="10"/>
          </p:nvPr>
        </p:nvSpPr>
        <p:spPr/>
        <p:txBody>
          <a:bodyPr/>
          <a:lstStyle/>
          <a:p>
            <a:fld id="{32D9ABB1-8C00-4C54-BEA5-8237855392FB}"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2729345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s-CZ"/>
              <a:t>Kliknutím lze upravit styl.</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a:t>Kliknutím na ikonu přidáte obrázek.</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Date Placeholder 4"/>
          <p:cNvSpPr>
            <a:spLocks noGrp="1"/>
          </p:cNvSpPr>
          <p:nvPr>
            <p:ph type="dt" sz="half" idx="10"/>
          </p:nvPr>
        </p:nvSpPr>
        <p:spPr/>
        <p:txBody>
          <a:bodyPr/>
          <a:lstStyle/>
          <a:p>
            <a:fld id="{32D9ABB1-8C00-4C54-BEA5-8237855392FB}"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AA0ADC-D97C-4EA0-8942-512DDD867ABF}" type="slidenum">
              <a:rPr lang="en-US" smtClean="0"/>
              <a:t>‹#›</a:t>
            </a:fld>
            <a:endParaRPr lang="en-US"/>
          </a:p>
        </p:txBody>
      </p:sp>
    </p:spTree>
    <p:extLst>
      <p:ext uri="{BB962C8B-B14F-4D97-AF65-F5344CB8AC3E}">
        <p14:creationId xmlns:p14="http://schemas.microsoft.com/office/powerpoint/2010/main" val="2668697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cs-CZ"/>
              <a:t>Kliknutím lze upravit styl.</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9ABB1-8C00-4C54-BEA5-8237855392FB}" type="datetimeFigureOut">
              <a:rPr lang="en-US" smtClean="0"/>
              <a:t>7/24/2023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A0ADC-D97C-4EA0-8942-512DDD867ABF}" type="slidenum">
              <a:rPr lang="en-US" smtClean="0"/>
              <a:t>‹#›</a:t>
            </a:fld>
            <a:endParaRPr lang="en-US"/>
          </a:p>
        </p:txBody>
      </p:sp>
    </p:spTree>
    <p:extLst>
      <p:ext uri="{BB962C8B-B14F-4D97-AF65-F5344CB8AC3E}">
        <p14:creationId xmlns:p14="http://schemas.microsoft.com/office/powerpoint/2010/main" val="3096716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JP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www.arkive.org/media/B52C2EE5-0B47-4E59-AACB-3A3AD34B41BD/Presentation.Large/photo.jpg" TargetMode="Externa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gif"/></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2.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2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gif"/><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gabrielsaffa/ISHE_workshop_2023"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g"/><Relationship Id="rId4" Type="http://schemas.openxmlformats.org/officeDocument/2006/relationships/image" Target="../media/image83.jp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3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 Id="rId9" Type="http://schemas.openxmlformats.org/officeDocument/2006/relationships/image" Target="../media/image102.jpeg"/></Relationships>
</file>

<file path=ppt/slides/_rels/slide34.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3.jpeg"/><Relationship Id="rId7" Type="http://schemas.openxmlformats.org/officeDocument/2006/relationships/image" Target="../media/image107.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06.jpeg"/><Relationship Id="rId5" Type="http://schemas.openxmlformats.org/officeDocument/2006/relationships/image" Target="../media/image105.jpeg"/><Relationship Id="rId10" Type="http://schemas.openxmlformats.org/officeDocument/2006/relationships/image" Target="../media/image110.jpeg"/><Relationship Id="rId4" Type="http://schemas.openxmlformats.org/officeDocument/2006/relationships/image" Target="../media/image104.jpeg"/><Relationship Id="rId9"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16.jpe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1.jpeg"/><Relationship Id="rId4" Type="http://schemas.openxmlformats.org/officeDocument/2006/relationships/image" Target="../media/image120.jpg"/></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5.jpeg"/><Relationship Id="rId5" Type="http://schemas.openxmlformats.org/officeDocument/2006/relationships/image" Target="../media/image124.png"/><Relationship Id="rId4" Type="http://schemas.openxmlformats.org/officeDocument/2006/relationships/image" Target="../media/image123.jpeg"/></Relationships>
</file>

<file path=ppt/slides/_rels/slide4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jpg"/><Relationship Id="rId4" Type="http://schemas.openxmlformats.org/officeDocument/2006/relationships/image" Target="../media/image128.jpeg"/></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jpg"/><Relationship Id="rId4" Type="http://schemas.openxmlformats.org/officeDocument/2006/relationships/image" Target="../media/image132.png"/></Relationships>
</file>

<file path=ppt/slides/_rels/slide4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6.jpeg"/></Relationships>
</file>

<file path=ppt/slides/_rels/slide48.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140.png"/><Relationship Id="rId7" Type="http://schemas.openxmlformats.org/officeDocument/2006/relationships/image" Target="../media/image144.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jpeg"/></Relationships>
</file>

<file path=ppt/slides/_rels/slide4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57.jpeg"/><Relationship Id="rId5" Type="http://schemas.openxmlformats.org/officeDocument/2006/relationships/image" Target="../media/image156.png"/><Relationship Id="rId4" Type="http://schemas.openxmlformats.org/officeDocument/2006/relationships/image" Target="../media/image155.png"/></Relationships>
</file>

<file path=ppt/slides/_rels/slide51.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60.jpeg"/></Relationships>
</file>

<file path=ppt/slides/_rels/slide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2.jpeg"/></Relationships>
</file>

<file path=ppt/slides/_rels/slide5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impanzees vs. Bonobos: What's the Difference? • Earth.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184" y="2757876"/>
            <a:ext cx="2292208" cy="1531194"/>
          </a:xfrm>
          <a:prstGeom prst="rect">
            <a:avLst/>
          </a:prstGeom>
          <a:noFill/>
          <a:extLst>
            <a:ext uri="{909E8E84-426E-40DD-AFC4-6F175D3DCCD1}">
              <a14:hiddenFill xmlns:a14="http://schemas.microsoft.com/office/drawing/2010/main">
                <a:solidFill>
                  <a:srgbClr val="FFFFFF"/>
                </a:solidFill>
              </a14:hiddenFill>
            </a:ext>
          </a:extLst>
        </p:spPr>
      </p:pic>
      <p:pic>
        <p:nvPicPr>
          <p:cNvPr id="6" name="Obráze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564" y="2757876"/>
            <a:ext cx="2298576" cy="1531194"/>
          </a:xfrm>
          <a:prstGeom prst="rect">
            <a:avLst/>
          </a:prstGeom>
        </p:spPr>
      </p:pic>
      <p:cxnSp>
        <p:nvCxnSpPr>
          <p:cNvPr id="7" name="Přímá spojnice 6"/>
          <p:cNvCxnSpPr/>
          <p:nvPr/>
        </p:nvCxnSpPr>
        <p:spPr>
          <a:xfrm flipH="1" flipV="1">
            <a:off x="1927092" y="4496365"/>
            <a:ext cx="2591196" cy="135466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Přímá spojnice 8"/>
          <p:cNvCxnSpPr/>
          <p:nvPr/>
        </p:nvCxnSpPr>
        <p:spPr>
          <a:xfrm flipV="1">
            <a:off x="4468368" y="4496361"/>
            <a:ext cx="2567029" cy="135467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Přímá spojnice 10"/>
          <p:cNvCxnSpPr/>
          <p:nvPr/>
        </p:nvCxnSpPr>
        <p:spPr>
          <a:xfrm flipV="1">
            <a:off x="3222690" y="4496363"/>
            <a:ext cx="1295598" cy="67733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Obrázek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0196" y="2757876"/>
            <a:ext cx="2296374" cy="1531194"/>
          </a:xfrm>
          <a:prstGeom prst="rect">
            <a:avLst/>
          </a:prstGeom>
        </p:spPr>
      </p:pic>
      <p:sp>
        <p:nvSpPr>
          <p:cNvPr id="27" name="Obdélník 26"/>
          <p:cNvSpPr/>
          <p:nvPr/>
        </p:nvSpPr>
        <p:spPr>
          <a:xfrm>
            <a:off x="985818" y="838200"/>
            <a:ext cx="7148716" cy="1187026"/>
          </a:xfrm>
          <a:prstGeom prst="rect">
            <a:avLst/>
          </a:prstGeom>
        </p:spPr>
        <p:txBody>
          <a:bodyPr anchor="ctr" anchorCtr="0"/>
          <a:lstStyle/>
          <a:p>
            <a:pPr algn="ctr" fontAlgn="base">
              <a:spcBef>
                <a:spcPct val="0"/>
              </a:spcBef>
              <a:spcAft>
                <a:spcPct val="0"/>
              </a:spcAft>
            </a:pPr>
            <a:r>
              <a:rPr 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Human</a:t>
            </a: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family</a:t>
            </a: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as a </a:t>
            </a:r>
            <a:r>
              <a:rPr 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historical</a:t>
            </a: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artifact</a:t>
            </a:r>
            <a:b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b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and as </a:t>
            </a:r>
            <a:r>
              <a:rPr 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an</a:t>
            </a: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ecological</a:t>
            </a: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adaptation</a:t>
            </a:r>
            <a:endParaRPr 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a:p>
            <a:pPr algn="ctr" fontAlgn="base">
              <a:spcBef>
                <a:spcPct val="0"/>
              </a:spcBef>
              <a:spcAft>
                <a:spcPct val="0"/>
              </a:spcAft>
            </a:pPr>
            <a:endParaRPr lang="cs-CZ" sz="2000" b="1" kern="0" dirty="0">
              <a:solidFill>
                <a:schemeClr val="accent1">
                  <a:lumMod val="75000"/>
                </a:schemeClr>
              </a:solidFill>
              <a:latin typeface="Arial" panose="020B0604020202020204" pitchFamily="34" charset="0"/>
              <a:ea typeface="Arial Unicode MS"/>
              <a:cs typeface="Arial" panose="020B0604020202020204" pitchFamily="34" charset="0"/>
            </a:endParaRPr>
          </a:p>
          <a:p>
            <a:pPr algn="ctr" fontAlgn="base">
              <a:spcBef>
                <a:spcPct val="0"/>
              </a:spcBef>
              <a:spcAft>
                <a:spcPct val="0"/>
              </a:spcAft>
            </a:pPr>
            <a:r>
              <a:rPr lang="cs-CZ" sz="2000" b="1" kern="0" dirty="0">
                <a:solidFill>
                  <a:schemeClr val="accent1">
                    <a:lumMod val="75000"/>
                  </a:schemeClr>
                </a:solidFill>
                <a:latin typeface="Arial" panose="020B0604020202020204" pitchFamily="34" charset="0"/>
                <a:ea typeface="Arial Unicode MS"/>
                <a:cs typeface="Arial" panose="020B0604020202020204" pitchFamily="34" charset="0"/>
              </a:rPr>
              <a:t>U</a:t>
            </a:r>
            <a:r>
              <a:rPr lang="en-US" sz="2000" b="1" kern="0" dirty="0">
                <a:solidFill>
                  <a:schemeClr val="accent1">
                    <a:lumMod val="75000"/>
                  </a:schemeClr>
                </a:solidFill>
                <a:latin typeface="Arial" panose="020B0604020202020204" pitchFamily="34" charset="0"/>
                <a:ea typeface="Arial Unicode MS"/>
                <a:cs typeface="Arial" panose="020B0604020202020204" pitchFamily="34" charset="0"/>
              </a:rPr>
              <a:t>sing phylogenetic comparative methods</a:t>
            </a:r>
            <a:br>
              <a:rPr lang="cs-CZ" sz="2000" b="1" kern="0" dirty="0">
                <a:solidFill>
                  <a:schemeClr val="accent1">
                    <a:lumMod val="75000"/>
                  </a:schemeClr>
                </a:solidFill>
                <a:latin typeface="Arial" panose="020B0604020202020204" pitchFamily="34" charset="0"/>
                <a:ea typeface="Arial Unicode MS"/>
                <a:cs typeface="Arial" panose="020B0604020202020204" pitchFamily="34" charset="0"/>
              </a:rPr>
            </a:br>
            <a:r>
              <a:rPr lang="en-US" sz="2000" b="1" kern="0" dirty="0">
                <a:solidFill>
                  <a:schemeClr val="accent1">
                    <a:lumMod val="75000"/>
                  </a:schemeClr>
                </a:solidFill>
                <a:latin typeface="Arial" panose="020B0604020202020204" pitchFamily="34" charset="0"/>
                <a:ea typeface="Arial Unicode MS"/>
                <a:cs typeface="Arial" panose="020B0604020202020204" pitchFamily="34" charset="0"/>
              </a:rPr>
              <a:t>to study evolution of human behavior</a:t>
            </a:r>
            <a:endParaRPr lang="cs-CZ" sz="20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sp>
        <p:nvSpPr>
          <p:cNvPr id="36" name="TextovéPole 35"/>
          <p:cNvSpPr txBox="1"/>
          <p:nvPr/>
        </p:nvSpPr>
        <p:spPr>
          <a:xfrm>
            <a:off x="426720" y="5790073"/>
            <a:ext cx="1675652" cy="707886"/>
          </a:xfrm>
          <a:prstGeom prst="rect">
            <a:avLst/>
          </a:prstGeom>
          <a:noFill/>
        </p:spPr>
        <p:txBody>
          <a:bodyPr wrap="none" rtlCol="0">
            <a:spAutoFit/>
          </a:bodyPr>
          <a:lstStyle/>
          <a:p>
            <a:r>
              <a:rPr lang="cs-CZ" sz="2000" dirty="0">
                <a:latin typeface="Arial" panose="020B0604020202020204" pitchFamily="34" charset="0"/>
                <a:cs typeface="Arial" panose="020B0604020202020204" pitchFamily="34" charset="0"/>
              </a:rPr>
              <a:t>Pavel Duda</a:t>
            </a:r>
          </a:p>
          <a:p>
            <a:r>
              <a:rPr lang="cs-CZ" sz="2000" dirty="0">
                <a:latin typeface="Arial" panose="020B0604020202020204" pitchFamily="34" charset="0"/>
                <a:cs typeface="Arial" panose="020B0604020202020204" pitchFamily="34" charset="0"/>
              </a:rPr>
              <a:t>Gabriel </a:t>
            </a:r>
            <a:r>
              <a:rPr lang="cs-CZ" sz="2000" dirty="0" err="1">
                <a:latin typeface="Arial" panose="020B0604020202020204" pitchFamily="34" charset="0"/>
                <a:cs typeface="Arial" panose="020B0604020202020204" pitchFamily="34" charset="0"/>
              </a:rPr>
              <a:t>Šaffa</a:t>
            </a:r>
            <a:endParaRPr lang="en-US" sz="2000" dirty="0">
              <a:latin typeface="Arial" panose="020B0604020202020204" pitchFamily="34" charset="0"/>
              <a:cs typeface="Arial" panose="020B0604020202020204" pitchFamily="34" charset="0"/>
            </a:endParaRPr>
          </a:p>
        </p:txBody>
      </p:sp>
      <p:pic>
        <p:nvPicPr>
          <p:cNvPr id="39" name="Obrázek 38"/>
          <p:cNvPicPr>
            <a:picLocks noChangeAspect="1"/>
          </p:cNvPicPr>
          <p:nvPr/>
        </p:nvPicPr>
        <p:blipFill>
          <a:blip r:embed="rId6"/>
          <a:stretch>
            <a:fillRect/>
          </a:stretch>
        </p:blipFill>
        <p:spPr>
          <a:xfrm>
            <a:off x="6018660" y="5743004"/>
            <a:ext cx="2676060" cy="802024"/>
          </a:xfrm>
          <a:prstGeom prst="rect">
            <a:avLst/>
          </a:prstGeom>
        </p:spPr>
      </p:pic>
    </p:spTree>
    <p:extLst>
      <p:ext uri="{BB962C8B-B14F-4D97-AF65-F5344CB8AC3E}">
        <p14:creationId xmlns:p14="http://schemas.microsoft.com/office/powerpoint/2010/main" val="42379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G:\VÝUKOVÉ MATERIÁLY\BOV 2012, 2014\BOV 2014 (1) Jak číst stromy života\Slajdy\Jak číst stromy života KLADOGRAMY\Snímek9.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161" y="312900"/>
            <a:ext cx="7316829" cy="516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ástupný symbol pro obsah 2"/>
          <p:cNvSpPr txBox="1">
            <a:spLocks/>
          </p:cNvSpPr>
          <p:nvPr/>
        </p:nvSpPr>
        <p:spPr>
          <a:xfrm>
            <a:off x="673974" y="5645761"/>
            <a:ext cx="7823202" cy="70932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en-US" altLang="cs-CZ" sz="2000" dirty="0">
                <a:latin typeface="Arial" panose="020B0604020202020204" pitchFamily="34" charset="0"/>
                <a:cs typeface="Arial" panose="020B0604020202020204" pitchFamily="34" charset="0"/>
              </a:rPr>
              <a:t>Which</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one</a:t>
            </a:r>
            <a:r>
              <a:rPr lang="en-US" altLang="cs-CZ" sz="2000" dirty="0">
                <a:latin typeface="Arial" panose="020B0604020202020204" pitchFamily="34" charset="0"/>
                <a:cs typeface="Arial" panose="020B0604020202020204" pitchFamily="34" charset="0"/>
              </a:rPr>
              <a:t> of the</a:t>
            </a:r>
            <a:r>
              <a:rPr lang="cs-CZ" altLang="cs-CZ" sz="2000" dirty="0">
                <a:latin typeface="Arial" panose="020B0604020202020204" pitchFamily="34" charset="0"/>
                <a:cs typeface="Arial" panose="020B0604020202020204" pitchFamily="34" charset="0"/>
              </a:rPr>
              <a:t>se</a:t>
            </a:r>
            <a:r>
              <a:rPr lang="en-US" altLang="cs-CZ" sz="2000" dirty="0">
                <a:latin typeface="Arial" panose="020B0604020202020204" pitchFamily="34" charset="0"/>
                <a:cs typeface="Arial" panose="020B0604020202020204" pitchFamily="34" charset="0"/>
              </a:rPr>
              <a:t> four cladograms</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depicts</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different</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phylogenetic</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relationships</a:t>
            </a:r>
            <a:r>
              <a:rPr lang="cs-CZ" altLang="cs-CZ" sz="2000" dirty="0">
                <a:latin typeface="Arial" panose="020B0604020202020204" pitchFamily="34" charset="0"/>
                <a:cs typeface="Arial" panose="020B0604020202020204" pitchFamily="34" charset="0"/>
              </a:rPr>
              <a:t> </a:t>
            </a:r>
            <a:r>
              <a:rPr lang="en-US" altLang="cs-CZ" sz="2000" dirty="0">
                <a:latin typeface="Arial" panose="020B0604020202020204" pitchFamily="34" charset="0"/>
                <a:cs typeface="Arial" panose="020B0604020202020204" pitchFamily="34" charset="0"/>
              </a:rPr>
              <a:t>than the other </a:t>
            </a:r>
            <a:r>
              <a:rPr lang="cs-CZ" altLang="cs-CZ" sz="2000" dirty="0" err="1">
                <a:latin typeface="Arial" panose="020B0604020202020204" pitchFamily="34" charset="0"/>
                <a:cs typeface="Arial" panose="020B0604020202020204" pitchFamily="34" charset="0"/>
              </a:rPr>
              <a:t>three</a:t>
            </a:r>
            <a:r>
              <a:rPr lang="en-US" altLang="cs-CZ" sz="20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8" name="Volný tvar 7"/>
          <p:cNvSpPr/>
          <p:nvPr/>
        </p:nvSpPr>
        <p:spPr>
          <a:xfrm rot="7233430" flipV="1">
            <a:off x="1169036" y="4604837"/>
            <a:ext cx="374650" cy="428625"/>
          </a:xfrm>
          <a:custGeom>
            <a:avLst/>
            <a:gdLst>
              <a:gd name="connsiteX0" fmla="*/ 98799 w 536187"/>
              <a:gd name="connsiteY0" fmla="*/ 31750 h 526546"/>
              <a:gd name="connsiteX1" fmla="*/ 524249 w 536187"/>
              <a:gd name="connsiteY1" fmla="*/ 133350 h 526546"/>
              <a:gd name="connsiteX2" fmla="*/ 384549 w 536187"/>
              <a:gd name="connsiteY2" fmla="*/ 514350 h 526546"/>
              <a:gd name="connsiteX3" fmla="*/ 28949 w 536187"/>
              <a:gd name="connsiteY3" fmla="*/ 406400 h 526546"/>
              <a:gd name="connsiteX4" fmla="*/ 47999 w 536187"/>
              <a:gd name="connsiteY4" fmla="*/ 146050 h 526546"/>
              <a:gd name="connsiteX5" fmla="*/ 263899 w 536187"/>
              <a:gd name="connsiteY5" fmla="*/ 0 h 52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87" h="526546">
                <a:moveTo>
                  <a:pt x="98799" y="31750"/>
                </a:moveTo>
                <a:cubicBezTo>
                  <a:pt x="287711" y="42333"/>
                  <a:pt x="476624" y="52917"/>
                  <a:pt x="524249" y="133350"/>
                </a:cubicBezTo>
                <a:cubicBezTo>
                  <a:pt x="571874" y="213783"/>
                  <a:pt x="467099" y="468842"/>
                  <a:pt x="384549" y="514350"/>
                </a:cubicBezTo>
                <a:cubicBezTo>
                  <a:pt x="301999" y="559858"/>
                  <a:pt x="85041" y="467783"/>
                  <a:pt x="28949" y="406400"/>
                </a:cubicBezTo>
                <a:cubicBezTo>
                  <a:pt x="-27143" y="345017"/>
                  <a:pt x="8841" y="213783"/>
                  <a:pt x="47999" y="146050"/>
                </a:cubicBezTo>
                <a:cubicBezTo>
                  <a:pt x="87157" y="78317"/>
                  <a:pt x="224741" y="20108"/>
                  <a:pt x="263899" y="0"/>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anchor="ctr"/>
          <a:lstStyle/>
          <a:p>
            <a:pPr algn="ctr" defTabSz="1042872" eaLnBrk="1" fontAlgn="auto" hangingPunct="1">
              <a:spcBef>
                <a:spcPts val="0"/>
              </a:spcBef>
              <a:spcAft>
                <a:spcPts val="0"/>
              </a:spcAft>
              <a:defRPr/>
            </a:pPr>
            <a:endParaRPr lang="cs-CZ">
              <a:solidFill>
                <a:prstClr val="white"/>
              </a:solidFill>
            </a:endParaRPr>
          </a:p>
        </p:txBody>
      </p:sp>
      <p:pic>
        <p:nvPicPr>
          <p:cNvPr id="9" name="Obrázek 8"/>
          <p:cNvPicPr>
            <a:picLocks noChangeAspect="1"/>
          </p:cNvPicPr>
          <p:nvPr/>
        </p:nvPicPr>
        <p:blipFill>
          <a:blip r:embed="rId4"/>
          <a:stretch>
            <a:fillRect/>
          </a:stretch>
        </p:blipFill>
        <p:spPr>
          <a:xfrm>
            <a:off x="3507703" y="3450971"/>
            <a:ext cx="4858207" cy="1989709"/>
          </a:xfrm>
          <a:prstGeom prst="rect">
            <a:avLst/>
          </a:prstGeom>
          <a:ln w="57150">
            <a:solidFill>
              <a:schemeClr val="accent1"/>
            </a:solidFill>
          </a:ln>
        </p:spPr>
      </p:pic>
    </p:spTree>
    <p:extLst>
      <p:ext uri="{BB962C8B-B14F-4D97-AF65-F5344CB8AC3E}">
        <p14:creationId xmlns:p14="http://schemas.microsoft.com/office/powerpoint/2010/main" val="310301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auto">
          <a:xfrm>
            <a:off x="457200" y="274638"/>
            <a:ext cx="8229600" cy="1143000"/>
          </a:xfrm>
          <a:prstGeom prst="rect">
            <a:avLst/>
          </a:prstGeom>
        </p:spPr>
        <p:txBody>
          <a:bodyPr anchor="ctr" anchorCtr="0"/>
          <a:lstStyle>
            <a:defPPr>
              <a:defRPr lang="en-US"/>
            </a:defPPr>
            <a:lvl1pPr fontAlgn="base">
              <a:spcBef>
                <a:spcPct val="0"/>
              </a:spcBef>
              <a:spcAft>
                <a:spcPct val="0"/>
              </a:spcAft>
              <a:defRPr sz="2400" b="1" kern="0">
                <a:solidFill>
                  <a:schemeClr val="accent1">
                    <a:lumMod val="75000"/>
                  </a:schemeClr>
                </a:solidFill>
                <a:latin typeface="Arial" panose="020B0604020202020204" pitchFamily="34" charset="0"/>
                <a:ea typeface="Arial Unicode MS"/>
                <a:cs typeface="Arial" panose="020B0604020202020204" pitchFamily="34" charset="0"/>
              </a:defRPr>
            </a:lvl1pPr>
            <a:lvl2pPr algn="ctr" eaLnBrk="0" fontAlgn="base" hangingPunct="0">
              <a:spcBef>
                <a:spcPct val="0"/>
              </a:spcBef>
              <a:spcAft>
                <a:spcPct val="0"/>
              </a:spcAft>
              <a:defRPr sz="4400">
                <a:solidFill>
                  <a:schemeClr val="tx2"/>
                </a:solidFill>
                <a:latin typeface="Times New Roman" pitchFamily="18" charset="0"/>
              </a:defRPr>
            </a:lvl2pPr>
            <a:lvl3pPr algn="ctr" eaLnBrk="0" fontAlgn="base" hangingPunct="0">
              <a:spcBef>
                <a:spcPct val="0"/>
              </a:spcBef>
              <a:spcAft>
                <a:spcPct val="0"/>
              </a:spcAft>
              <a:defRPr sz="4400">
                <a:solidFill>
                  <a:schemeClr val="tx2"/>
                </a:solidFill>
                <a:latin typeface="Times New Roman" pitchFamily="18" charset="0"/>
              </a:defRPr>
            </a:lvl3pPr>
            <a:lvl4pPr algn="ctr" eaLnBrk="0" fontAlgn="base" hangingPunct="0">
              <a:spcBef>
                <a:spcPct val="0"/>
              </a:spcBef>
              <a:spcAft>
                <a:spcPct val="0"/>
              </a:spcAft>
              <a:defRPr sz="4400">
                <a:solidFill>
                  <a:schemeClr val="tx2"/>
                </a:solidFill>
                <a:latin typeface="Times New Roman" pitchFamily="18" charset="0"/>
              </a:defRPr>
            </a:lvl4pPr>
            <a:lvl5pPr algn="ctr" eaLnBrk="0" fontAlgn="base" hangingPunct="0">
              <a:spcBef>
                <a:spcPct val="0"/>
              </a:spcBef>
              <a:spcAft>
                <a:spcPct val="0"/>
              </a:spcAft>
              <a:defRPr sz="4400">
                <a:solidFill>
                  <a:schemeClr val="tx2"/>
                </a:solidFill>
                <a:latin typeface="Times New Roman" pitchFamily="18" charset="0"/>
              </a:defRPr>
            </a:lvl5pPr>
            <a:lvl6pPr marL="457200" algn="ctr" fontAlgn="base">
              <a:spcBef>
                <a:spcPct val="0"/>
              </a:spcBef>
              <a:spcAft>
                <a:spcPct val="0"/>
              </a:spcAft>
              <a:defRPr sz="4400">
                <a:solidFill>
                  <a:schemeClr val="tx2"/>
                </a:solidFill>
                <a:latin typeface="Times New Roman" pitchFamily="18" charset="0"/>
              </a:defRPr>
            </a:lvl6pPr>
            <a:lvl7pPr marL="914400" algn="ctr" fontAlgn="base">
              <a:spcBef>
                <a:spcPct val="0"/>
              </a:spcBef>
              <a:spcAft>
                <a:spcPct val="0"/>
              </a:spcAft>
              <a:defRPr sz="4400">
                <a:solidFill>
                  <a:schemeClr val="tx2"/>
                </a:solidFill>
                <a:latin typeface="Times New Roman" pitchFamily="18" charset="0"/>
              </a:defRPr>
            </a:lvl7pPr>
            <a:lvl8pPr marL="1371600" algn="ctr" fontAlgn="base">
              <a:spcBef>
                <a:spcPct val="0"/>
              </a:spcBef>
              <a:spcAft>
                <a:spcPct val="0"/>
              </a:spcAft>
              <a:defRPr sz="4400">
                <a:solidFill>
                  <a:schemeClr val="tx2"/>
                </a:solidFill>
                <a:latin typeface="Times New Roman" pitchFamily="18" charset="0"/>
              </a:defRPr>
            </a:lvl8pPr>
            <a:lvl9pPr marL="1828800" algn="ctr" fontAlgn="base">
              <a:spcBef>
                <a:spcPct val="0"/>
              </a:spcBef>
              <a:spcAft>
                <a:spcPct val="0"/>
              </a:spcAft>
              <a:defRPr sz="4400">
                <a:solidFill>
                  <a:schemeClr val="tx2"/>
                </a:solidFill>
                <a:latin typeface="Times New Roman" pitchFamily="18" charset="0"/>
              </a:defRPr>
            </a:lvl9pPr>
          </a:lstStyle>
          <a:p>
            <a:r>
              <a:rPr lang="cs-CZ" dirty="0"/>
              <a:t>Long-term </a:t>
            </a:r>
            <a:r>
              <a:rPr lang="cs-CZ" dirty="0" err="1"/>
              <a:t>field</a:t>
            </a:r>
            <a:r>
              <a:rPr lang="cs-CZ" dirty="0"/>
              <a:t> </a:t>
            </a:r>
            <a:r>
              <a:rPr lang="cs-CZ" dirty="0" err="1"/>
              <a:t>studies</a:t>
            </a:r>
            <a:r>
              <a:rPr lang="cs-CZ" dirty="0"/>
              <a:t> </a:t>
            </a:r>
            <a:r>
              <a:rPr lang="cs-CZ" dirty="0" err="1"/>
              <a:t>of</a:t>
            </a:r>
            <a:r>
              <a:rPr lang="cs-CZ" dirty="0"/>
              <a:t> free-</a:t>
            </a:r>
            <a:r>
              <a:rPr lang="cs-CZ" dirty="0" err="1"/>
              <a:t>ranging</a:t>
            </a:r>
            <a:r>
              <a:rPr lang="cs-CZ" dirty="0"/>
              <a:t> </a:t>
            </a:r>
            <a:r>
              <a:rPr lang="cs-CZ" dirty="0" err="1"/>
              <a:t>apes</a:t>
            </a:r>
            <a:endParaRPr lang="cs-CZ" dirty="0"/>
          </a:p>
        </p:txBody>
      </p:sp>
      <p:pic>
        <p:nvPicPr>
          <p:cNvPr id="7171" name="Obrázek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5110163"/>
            <a:ext cx="17780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Obrázek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83313" y="1393825"/>
            <a:ext cx="2427287"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Obrázek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1838" y="1393825"/>
            <a:ext cx="2613025"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Obrázek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0075" y="1393825"/>
            <a:ext cx="2389188" cy="347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Obrázek 2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1538" y="5110163"/>
            <a:ext cx="1846262"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Obrázek 2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92875" y="5110163"/>
            <a:ext cx="1846263"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755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auto">
          <a:xfrm>
            <a:off x="457200" y="274638"/>
            <a:ext cx="8229600" cy="1143000"/>
          </a:xfrm>
          <a:prstGeom prst="rect">
            <a:avLst/>
          </a:prstGeom>
        </p:spPr>
        <p:txBody>
          <a:bodyPr anchor="ctr" anchorCtr="0"/>
          <a:lstStyle>
            <a:defPPr>
              <a:defRPr lang="en-US"/>
            </a:defPPr>
            <a:lvl1pPr fontAlgn="base">
              <a:spcBef>
                <a:spcPct val="0"/>
              </a:spcBef>
              <a:spcAft>
                <a:spcPct val="0"/>
              </a:spcAft>
              <a:defRPr sz="2400" b="1" kern="0">
                <a:solidFill>
                  <a:schemeClr val="accent1">
                    <a:lumMod val="75000"/>
                  </a:schemeClr>
                </a:solidFill>
                <a:latin typeface="Arial" panose="020B0604020202020204" pitchFamily="34" charset="0"/>
                <a:ea typeface="Arial Unicode MS"/>
                <a:cs typeface="Arial" panose="020B0604020202020204" pitchFamily="34" charset="0"/>
              </a:defRPr>
            </a:lvl1pPr>
            <a:lvl2pPr algn="ctr" eaLnBrk="0" fontAlgn="base" hangingPunct="0">
              <a:spcBef>
                <a:spcPct val="0"/>
              </a:spcBef>
              <a:spcAft>
                <a:spcPct val="0"/>
              </a:spcAft>
              <a:defRPr sz="4400">
                <a:solidFill>
                  <a:schemeClr val="tx2"/>
                </a:solidFill>
                <a:latin typeface="Times New Roman" pitchFamily="18" charset="0"/>
              </a:defRPr>
            </a:lvl2pPr>
            <a:lvl3pPr algn="ctr" eaLnBrk="0" fontAlgn="base" hangingPunct="0">
              <a:spcBef>
                <a:spcPct val="0"/>
              </a:spcBef>
              <a:spcAft>
                <a:spcPct val="0"/>
              </a:spcAft>
              <a:defRPr sz="4400">
                <a:solidFill>
                  <a:schemeClr val="tx2"/>
                </a:solidFill>
                <a:latin typeface="Times New Roman" pitchFamily="18" charset="0"/>
              </a:defRPr>
            </a:lvl3pPr>
            <a:lvl4pPr algn="ctr" eaLnBrk="0" fontAlgn="base" hangingPunct="0">
              <a:spcBef>
                <a:spcPct val="0"/>
              </a:spcBef>
              <a:spcAft>
                <a:spcPct val="0"/>
              </a:spcAft>
              <a:defRPr sz="4400">
                <a:solidFill>
                  <a:schemeClr val="tx2"/>
                </a:solidFill>
                <a:latin typeface="Times New Roman" pitchFamily="18" charset="0"/>
              </a:defRPr>
            </a:lvl4pPr>
            <a:lvl5pPr algn="ctr" eaLnBrk="0" fontAlgn="base" hangingPunct="0">
              <a:spcBef>
                <a:spcPct val="0"/>
              </a:spcBef>
              <a:spcAft>
                <a:spcPct val="0"/>
              </a:spcAft>
              <a:defRPr sz="4400">
                <a:solidFill>
                  <a:schemeClr val="tx2"/>
                </a:solidFill>
                <a:latin typeface="Times New Roman" pitchFamily="18" charset="0"/>
              </a:defRPr>
            </a:lvl5pPr>
            <a:lvl6pPr marL="457200" algn="ctr" fontAlgn="base">
              <a:spcBef>
                <a:spcPct val="0"/>
              </a:spcBef>
              <a:spcAft>
                <a:spcPct val="0"/>
              </a:spcAft>
              <a:defRPr sz="4400">
                <a:solidFill>
                  <a:schemeClr val="tx2"/>
                </a:solidFill>
                <a:latin typeface="Times New Roman" pitchFamily="18" charset="0"/>
              </a:defRPr>
            </a:lvl6pPr>
            <a:lvl7pPr marL="914400" algn="ctr" fontAlgn="base">
              <a:spcBef>
                <a:spcPct val="0"/>
              </a:spcBef>
              <a:spcAft>
                <a:spcPct val="0"/>
              </a:spcAft>
              <a:defRPr sz="4400">
                <a:solidFill>
                  <a:schemeClr val="tx2"/>
                </a:solidFill>
                <a:latin typeface="Times New Roman" pitchFamily="18" charset="0"/>
              </a:defRPr>
            </a:lvl7pPr>
            <a:lvl8pPr marL="1371600" algn="ctr" fontAlgn="base">
              <a:spcBef>
                <a:spcPct val="0"/>
              </a:spcBef>
              <a:spcAft>
                <a:spcPct val="0"/>
              </a:spcAft>
              <a:defRPr sz="4400">
                <a:solidFill>
                  <a:schemeClr val="tx2"/>
                </a:solidFill>
                <a:latin typeface="Times New Roman" pitchFamily="18" charset="0"/>
              </a:defRPr>
            </a:lvl8pPr>
            <a:lvl9pPr marL="1828800" algn="ctr" fontAlgn="base">
              <a:spcBef>
                <a:spcPct val="0"/>
              </a:spcBef>
              <a:spcAft>
                <a:spcPct val="0"/>
              </a:spcAft>
              <a:defRPr sz="4400">
                <a:solidFill>
                  <a:schemeClr val="tx2"/>
                </a:solidFill>
                <a:latin typeface="Times New Roman" pitchFamily="18" charset="0"/>
              </a:defRPr>
            </a:lvl9pPr>
          </a:lstStyle>
          <a:p>
            <a:r>
              <a:rPr lang="cs-CZ" dirty="0" err="1"/>
              <a:t>Discoveries</a:t>
            </a:r>
            <a:r>
              <a:rPr lang="cs-CZ" dirty="0"/>
              <a:t> </a:t>
            </a:r>
            <a:r>
              <a:rPr lang="cs-CZ" dirty="0" err="1"/>
              <a:t>of</a:t>
            </a:r>
            <a:r>
              <a:rPr lang="cs-CZ" dirty="0"/>
              <a:t> </a:t>
            </a:r>
            <a:r>
              <a:rPr lang="cs-CZ" dirty="0" err="1"/>
              <a:t>extinct</a:t>
            </a:r>
            <a:r>
              <a:rPr lang="cs-CZ" dirty="0"/>
              <a:t> </a:t>
            </a:r>
            <a:r>
              <a:rPr lang="cs-CZ" dirty="0" err="1"/>
              <a:t>hominin</a:t>
            </a:r>
            <a:r>
              <a:rPr lang="cs-CZ" dirty="0"/>
              <a:t> species</a:t>
            </a:r>
          </a:p>
        </p:txBody>
      </p:sp>
      <p:pic>
        <p:nvPicPr>
          <p:cNvPr id="3" name="Picture 7" descr="Lucy skele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27" y="1884998"/>
            <a:ext cx="170656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0427" y="1884998"/>
            <a:ext cx="2747963" cy="4119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uman ancestor Lucy a tree climber | Human World | EarthSk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9507" y="1884998"/>
            <a:ext cx="2743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72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Obrázek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5178968"/>
            <a:ext cx="2985452" cy="167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aoblený obdélníkový popisek 10"/>
          <p:cNvSpPr/>
          <p:nvPr/>
        </p:nvSpPr>
        <p:spPr>
          <a:xfrm>
            <a:off x="533399" y="1554480"/>
            <a:ext cx="4905704" cy="3322320"/>
          </a:xfrm>
          <a:prstGeom prst="wedgeRoundRectCallout">
            <a:avLst>
              <a:gd name="adj1" fmla="val -34522"/>
              <a:gd name="adj2" fmla="val 6668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cs-CZ" altLang="cs-CZ" sz="1600" dirty="0">
                <a:solidFill>
                  <a:schemeClr val="tx1"/>
                </a:solidFill>
                <a:latin typeface="Arial" panose="020B0604020202020204" pitchFamily="34" charset="0"/>
                <a:cs typeface="Arial" panose="020B0604020202020204" pitchFamily="34" charset="0"/>
              </a:rPr>
              <a:t>"</a:t>
            </a:r>
            <a:r>
              <a:rPr lang="cs-CZ" altLang="cs-CZ" sz="1600" dirty="0" err="1">
                <a:solidFill>
                  <a:schemeClr val="tx1"/>
                </a:solidFill>
                <a:latin typeface="Arial" panose="020B0604020202020204" pitchFamily="34" charset="0"/>
                <a:cs typeface="Arial" panose="020B0604020202020204" pitchFamily="34" charset="0"/>
              </a:rPr>
              <a:t>Certainly</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it</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is</a:t>
            </a:r>
            <a:r>
              <a:rPr lang="cs-CZ" altLang="cs-CZ" sz="1600" dirty="0">
                <a:solidFill>
                  <a:schemeClr val="tx1"/>
                </a:solidFill>
                <a:latin typeface="Arial" panose="020B0604020202020204" pitchFamily="34" charset="0"/>
                <a:cs typeface="Arial" panose="020B0604020202020204" pitchFamily="34" charset="0"/>
              </a:rPr>
              <a:t> hard to </a:t>
            </a:r>
            <a:r>
              <a:rPr lang="cs-CZ" altLang="cs-CZ" sz="1600" dirty="0" err="1">
                <a:solidFill>
                  <a:schemeClr val="tx1"/>
                </a:solidFill>
                <a:latin typeface="Arial" panose="020B0604020202020204" pitchFamily="34" charset="0"/>
                <a:cs typeface="Arial" panose="020B0604020202020204" pitchFamily="34" charset="0"/>
              </a:rPr>
              <a:t>picture</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how</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fathers</a:t>
            </a:r>
            <a:r>
              <a:rPr lang="cs-CZ" altLang="cs-CZ" sz="1600" dirty="0">
                <a:solidFill>
                  <a:schemeClr val="tx1"/>
                </a:solidFill>
                <a:latin typeface="Arial" panose="020B0604020202020204" pitchFamily="34" charset="0"/>
                <a:cs typeface="Arial" panose="020B0604020202020204" pitchFamily="34" charset="0"/>
              </a:rPr>
              <a:t> and </a:t>
            </a:r>
            <a:r>
              <a:rPr lang="cs-CZ" altLang="cs-CZ" sz="1600" dirty="0" err="1">
                <a:solidFill>
                  <a:schemeClr val="tx1"/>
                </a:solidFill>
                <a:latin typeface="Arial" panose="020B0604020202020204" pitchFamily="34" charset="0"/>
                <a:cs typeface="Arial" panose="020B0604020202020204" pitchFamily="34" charset="0"/>
              </a:rPr>
              <a:t>mothers</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could</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cooperate</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harmoniously</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at</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rearing</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their</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children</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if</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human</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females</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resembled</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some</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primate</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females</a:t>
            </a:r>
            <a:r>
              <a:rPr lang="cs-CZ" altLang="cs-CZ" sz="1600" dirty="0">
                <a:solidFill>
                  <a:schemeClr val="tx1"/>
                </a:solidFill>
                <a:latin typeface="Arial" panose="020B0604020202020204" pitchFamily="34" charset="0"/>
                <a:cs typeface="Arial" panose="020B0604020202020204" pitchFamily="34" charset="0"/>
              </a:rPr>
              <a:t> in </a:t>
            </a:r>
            <a:r>
              <a:rPr lang="cs-CZ" altLang="cs-CZ" sz="1600" dirty="0" err="1">
                <a:solidFill>
                  <a:schemeClr val="tx1"/>
                </a:solidFill>
                <a:latin typeface="Arial" panose="020B0604020202020204" pitchFamily="34" charset="0"/>
                <a:cs typeface="Arial" panose="020B0604020202020204" pitchFamily="34" charset="0"/>
              </a:rPr>
              <a:t>having</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their</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genitalia</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turn</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bright</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red</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at</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the</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time</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of</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ovulation</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becoming</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sexually</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receptive</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only</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at</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that</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time</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flaunting</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their</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red</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badge</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of</a:t>
            </a:r>
            <a:r>
              <a:rPr lang="cs-CZ" altLang="cs-CZ" sz="1600" dirty="0">
                <a:solidFill>
                  <a:schemeClr val="tx1"/>
                </a:solidFill>
                <a:latin typeface="Arial" panose="020B0604020202020204" pitchFamily="34" charset="0"/>
                <a:cs typeface="Arial" panose="020B0604020202020204" pitchFamily="34" charset="0"/>
              </a:rPr>
              <a:t> receptivity, and </a:t>
            </a:r>
            <a:r>
              <a:rPr lang="cs-CZ" altLang="cs-CZ" sz="1600" dirty="0" err="1">
                <a:solidFill>
                  <a:schemeClr val="tx1"/>
                </a:solidFill>
                <a:latin typeface="Arial" panose="020B0604020202020204" pitchFamily="34" charset="0"/>
                <a:cs typeface="Arial" panose="020B0604020202020204" pitchFamily="34" charset="0"/>
              </a:rPr>
              <a:t>proceeding</a:t>
            </a:r>
            <a:r>
              <a:rPr lang="cs-CZ" altLang="cs-CZ" sz="1600" dirty="0">
                <a:solidFill>
                  <a:schemeClr val="tx1"/>
                </a:solidFill>
                <a:latin typeface="Arial" panose="020B0604020202020204" pitchFamily="34" charset="0"/>
                <a:cs typeface="Arial" panose="020B0604020202020204" pitchFamily="34" charset="0"/>
              </a:rPr>
              <a:t> to </a:t>
            </a:r>
            <a:r>
              <a:rPr lang="cs-CZ" altLang="cs-CZ" sz="1600" dirty="0" err="1">
                <a:solidFill>
                  <a:schemeClr val="tx1"/>
                </a:solidFill>
                <a:latin typeface="Arial" panose="020B0604020202020204" pitchFamily="34" charset="0"/>
                <a:cs typeface="Arial" panose="020B0604020202020204" pitchFamily="34" charset="0"/>
              </a:rPr>
              <a:t>have</a:t>
            </a:r>
            <a:r>
              <a:rPr lang="cs-CZ" altLang="cs-CZ" sz="1600" dirty="0">
                <a:solidFill>
                  <a:schemeClr val="tx1"/>
                </a:solidFill>
                <a:latin typeface="Arial" panose="020B0604020202020204" pitchFamily="34" charset="0"/>
                <a:cs typeface="Arial" panose="020B0604020202020204" pitchFamily="34" charset="0"/>
              </a:rPr>
              <a:t> sex in public </a:t>
            </a:r>
            <a:r>
              <a:rPr lang="cs-CZ" altLang="cs-CZ" sz="1600" dirty="0" err="1">
                <a:solidFill>
                  <a:schemeClr val="tx1"/>
                </a:solidFill>
                <a:latin typeface="Arial" panose="020B0604020202020204" pitchFamily="34" charset="0"/>
                <a:cs typeface="Arial" panose="020B0604020202020204" pitchFamily="34" charset="0"/>
              </a:rPr>
              <a:t>with</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any</a:t>
            </a:r>
            <a:r>
              <a:rPr lang="cs-CZ" altLang="cs-CZ" sz="1600" dirty="0">
                <a:solidFill>
                  <a:schemeClr val="tx1"/>
                </a:solidFill>
                <a:latin typeface="Arial" panose="020B0604020202020204" pitchFamily="34" charset="0"/>
                <a:cs typeface="Arial" panose="020B0604020202020204" pitchFamily="34" charset="0"/>
              </a:rPr>
              <a:t> </a:t>
            </a:r>
            <a:r>
              <a:rPr lang="cs-CZ" altLang="cs-CZ" sz="1600" dirty="0" err="1">
                <a:solidFill>
                  <a:schemeClr val="tx1"/>
                </a:solidFill>
                <a:latin typeface="Arial" panose="020B0604020202020204" pitchFamily="34" charset="0"/>
                <a:cs typeface="Arial" panose="020B0604020202020204" pitchFamily="34" charset="0"/>
              </a:rPr>
              <a:t>passing</a:t>
            </a:r>
            <a:r>
              <a:rPr lang="cs-CZ" altLang="cs-CZ" sz="1600" dirty="0">
                <a:solidFill>
                  <a:schemeClr val="tx1"/>
                </a:solidFill>
                <a:latin typeface="Arial" panose="020B0604020202020204" pitchFamily="34" charset="0"/>
                <a:cs typeface="Arial" panose="020B0604020202020204" pitchFamily="34" charset="0"/>
              </a:rPr>
              <a:t> male. [...] </a:t>
            </a:r>
            <a:r>
              <a:rPr lang="cs-CZ" sz="1600" dirty="0">
                <a:solidFill>
                  <a:schemeClr val="tx1"/>
                </a:solidFill>
                <a:latin typeface="Arial" panose="020B0604020202020204" pitchFamily="34" charset="0"/>
                <a:cs typeface="Arial" panose="020B0604020202020204" pitchFamily="34" charset="0"/>
              </a:rPr>
              <a:t>O</a:t>
            </a:r>
            <a:r>
              <a:rPr lang="en-US" sz="1600" dirty="0">
                <a:solidFill>
                  <a:schemeClr val="tx1"/>
                </a:solidFill>
                <a:latin typeface="Arial" panose="020B0604020202020204" pitchFamily="34" charset="0"/>
                <a:cs typeface="Arial" panose="020B0604020202020204" pitchFamily="34" charset="0"/>
              </a:rPr>
              <a:t>ur life cycles are exceptional compared not just to living apes but also to other primates, suggesting that we were the ones who did more changing.”</a:t>
            </a:r>
            <a:r>
              <a:rPr lang="cs-CZ" sz="1600" dirty="0">
                <a:solidFill>
                  <a:schemeClr val="tx1"/>
                </a:solidFill>
                <a:latin typeface="Arial" panose="020B0604020202020204" pitchFamily="34" charset="0"/>
                <a:cs typeface="Arial" panose="020B0604020202020204" pitchFamily="34" charset="0"/>
              </a:rPr>
              <a:t> </a:t>
            </a:r>
            <a:r>
              <a:rPr lang="cs-CZ" sz="1600" dirty="0" err="1">
                <a:solidFill>
                  <a:schemeClr val="tx1"/>
                </a:solidFill>
                <a:latin typeface="Arial" panose="020B0604020202020204" pitchFamily="34" charset="0"/>
                <a:cs typeface="Arial" panose="020B0604020202020204" pitchFamily="34" charset="0"/>
              </a:rPr>
              <a:t>Jared</a:t>
            </a:r>
            <a:r>
              <a:rPr lang="cs-CZ" sz="1600" dirty="0">
                <a:solidFill>
                  <a:schemeClr val="tx1"/>
                </a:solidFill>
                <a:latin typeface="Arial" panose="020B0604020202020204" pitchFamily="34" charset="0"/>
                <a:cs typeface="Arial" panose="020B0604020202020204" pitchFamily="34" charset="0"/>
              </a:rPr>
              <a:t> </a:t>
            </a:r>
            <a:r>
              <a:rPr lang="cs-CZ" sz="1600" dirty="0" err="1">
                <a:solidFill>
                  <a:schemeClr val="tx1"/>
                </a:solidFill>
                <a:latin typeface="Arial" panose="020B0604020202020204" pitchFamily="34" charset="0"/>
                <a:cs typeface="Arial" panose="020B0604020202020204" pitchFamily="34" charset="0"/>
              </a:rPr>
              <a:t>Diamond</a:t>
            </a:r>
            <a:r>
              <a:rPr lang="cs-CZ" sz="1600" dirty="0">
                <a:solidFill>
                  <a:schemeClr val="tx1"/>
                </a:solidFill>
                <a:latin typeface="Arial" panose="020B0604020202020204" pitchFamily="34" charset="0"/>
                <a:cs typeface="Arial" panose="020B0604020202020204" pitchFamily="34" charset="0"/>
              </a:rPr>
              <a:t>, 1992</a:t>
            </a:r>
            <a:endParaRPr lang="en-US" sz="1600" dirty="0">
              <a:solidFill>
                <a:schemeClr val="tx1"/>
              </a:solidFill>
              <a:latin typeface="Arial" panose="020B0604020202020204" pitchFamily="34" charset="0"/>
              <a:cs typeface="Arial" panose="020B0604020202020204" pitchFamily="34" charset="0"/>
            </a:endParaRPr>
          </a:p>
        </p:txBody>
      </p:sp>
      <p:pic>
        <p:nvPicPr>
          <p:cNvPr id="18436" name="Obrázek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04090" y="270933"/>
            <a:ext cx="2935288"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07538199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3653" y="2465388"/>
            <a:ext cx="1250950" cy="19288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38" name="Obrázek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92990" y="4621213"/>
            <a:ext cx="1281113" cy="19637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39" name="Obrázek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2990" y="2465388"/>
            <a:ext cx="1281113" cy="19288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40" name="Picture 10" descr="C:\Users\Pavel\Desktop\marks11l.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3653" y="4679950"/>
            <a:ext cx="1250950" cy="187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41" name="Nadpis 1"/>
          <p:cNvSpPr>
            <a:spLocks noGrp="1"/>
          </p:cNvSpPr>
          <p:nvPr>
            <p:ph type="title"/>
          </p:nvPr>
        </p:nvSpPr>
        <p:spPr/>
        <p:txBody>
          <a:bodyPr>
            <a:normAutofit/>
          </a:bodyPr>
          <a:lstStyle/>
          <a:p>
            <a:pPr algn="l"/>
            <a:r>
              <a:rPr lang="en-US" altLang="cs-CZ" sz="2000" b="1" dirty="0" err="1">
                <a:solidFill>
                  <a:schemeClr val="accent1">
                    <a:lumMod val="75000"/>
                  </a:schemeClr>
                </a:solidFill>
                <a:latin typeface="Arial" panose="020B0604020202020204" pitchFamily="34" charset="0"/>
                <a:cs typeface="Arial" panose="020B0604020202020204" pitchFamily="34" charset="0"/>
              </a:rPr>
              <a:t>Chimpan</a:t>
            </a:r>
            <a:r>
              <a:rPr lang="cs-CZ" altLang="cs-CZ" sz="2000" b="1" dirty="0">
                <a:solidFill>
                  <a:schemeClr val="accent1">
                    <a:lumMod val="75000"/>
                  </a:schemeClr>
                </a:solidFill>
                <a:latin typeface="Arial" panose="020B0604020202020204" pitchFamily="34" charset="0"/>
                <a:cs typeface="Arial" panose="020B0604020202020204" pitchFamily="34" charset="0"/>
              </a:rPr>
              <a:t>z</a:t>
            </a:r>
            <a:r>
              <a:rPr lang="en-US" altLang="cs-CZ" sz="2000" b="1" dirty="0" err="1">
                <a:solidFill>
                  <a:schemeClr val="accent1">
                    <a:lumMod val="75000"/>
                  </a:schemeClr>
                </a:solidFill>
                <a:latin typeface="Arial" panose="020B0604020202020204" pitchFamily="34" charset="0"/>
                <a:cs typeface="Arial" panose="020B0604020202020204" pitchFamily="34" charset="0"/>
              </a:rPr>
              <a:t>ee</a:t>
            </a:r>
            <a:r>
              <a:rPr lang="cs-CZ" altLang="cs-CZ" sz="2000" b="1" dirty="0">
                <a:solidFill>
                  <a:schemeClr val="accent1">
                    <a:lumMod val="75000"/>
                  </a:schemeClr>
                </a:solidFill>
                <a:latin typeface="Arial" panose="020B0604020202020204" pitchFamily="34" charset="0"/>
                <a:cs typeface="Arial" panose="020B0604020202020204" pitchFamily="34" charset="0"/>
              </a:rPr>
              <a:t>-</a:t>
            </a:r>
            <a:r>
              <a:rPr lang="en-US" altLang="cs-CZ" sz="2000" b="1" dirty="0">
                <a:solidFill>
                  <a:schemeClr val="accent1">
                    <a:lumMod val="75000"/>
                  </a:schemeClr>
                </a:solidFill>
                <a:latin typeface="Arial" panose="020B0604020202020204" pitchFamily="34" charset="0"/>
                <a:cs typeface="Arial" panose="020B0604020202020204" pitchFamily="34" charset="0"/>
              </a:rPr>
              <a:t>based referential models</a:t>
            </a:r>
            <a:endParaRPr lang="cs-CZ" altLang="cs-CZ" sz="20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16763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Nadpis 1"/>
          <p:cNvSpPr>
            <a:spLocks noGrp="1"/>
          </p:cNvSpPr>
          <p:nvPr>
            <p:ph type="title"/>
          </p:nvPr>
        </p:nvSpPr>
        <p:spPr/>
        <p:txBody>
          <a:bodyPr>
            <a:normAutofit/>
          </a:bodyPr>
          <a:lstStyle/>
          <a:p>
            <a:pPr algn="l"/>
            <a:r>
              <a:rPr lang="cs-CZ" altLang="cs-CZ" sz="3200" b="1" dirty="0" err="1">
                <a:solidFill>
                  <a:schemeClr val="accent1">
                    <a:lumMod val="75000"/>
                  </a:schemeClr>
                </a:solidFill>
                <a:latin typeface="Arial" panose="020B0604020202020204" pitchFamily="34" charset="0"/>
                <a:cs typeface="Arial" panose="020B0604020202020204" pitchFamily="34" charset="0"/>
              </a:rPr>
              <a:t>Alternative</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models</a:t>
            </a:r>
            <a:endParaRPr lang="cs-CZ" altLang="cs-CZ" sz="3200" b="1" dirty="0">
              <a:solidFill>
                <a:schemeClr val="accent1">
                  <a:lumMod val="75000"/>
                </a:schemeClr>
              </a:solidFill>
              <a:latin typeface="Arial" panose="020B0604020202020204" pitchFamily="34" charset="0"/>
              <a:cs typeface="Arial" panose="020B0604020202020204" pitchFamily="34" charset="0"/>
            </a:endParaRPr>
          </a:p>
        </p:txBody>
      </p:sp>
      <p:pic>
        <p:nvPicPr>
          <p:cNvPr id="12291" name="Obrázek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06975"/>
            <a:ext cx="25527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Obrázek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1563" y="3124200"/>
            <a:ext cx="2332037"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Obrázek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9088" y="1401763"/>
            <a:ext cx="1295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Obrázek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4762" y="1401763"/>
            <a:ext cx="10382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Obrázek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124200"/>
            <a:ext cx="150495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Zaoblený obdélníkový popisek 8"/>
          <p:cNvSpPr/>
          <p:nvPr/>
        </p:nvSpPr>
        <p:spPr>
          <a:xfrm>
            <a:off x="533400" y="1827215"/>
            <a:ext cx="3935413" cy="2714306"/>
          </a:xfrm>
          <a:prstGeom prst="wedgeRoundRectCallout">
            <a:avLst>
              <a:gd name="adj1" fmla="val -37570"/>
              <a:gd name="adj2" fmla="val 7361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anose="020B0604020202020204" pitchFamily="34" charset="0"/>
                <a:cs typeface="Arial" panose="020B0604020202020204" pitchFamily="34" charset="0"/>
              </a:rPr>
              <a:t>"In the same way that paleontologists prefer their fossil finds to belong to a human ancestor rather than to an extinct side-branch, experts on ape behavior like to claim that their subjects are the only or best model of the last common ancestor." </a:t>
            </a:r>
            <a:r>
              <a:rPr lang="en-US" dirty="0" err="1">
                <a:solidFill>
                  <a:schemeClr val="tx1"/>
                </a:solidFill>
                <a:latin typeface="Arial" panose="020B0604020202020204" pitchFamily="34" charset="0"/>
                <a:cs typeface="Arial" panose="020B0604020202020204" pitchFamily="34" charset="0"/>
              </a:rPr>
              <a:t>Frans</a:t>
            </a:r>
            <a:r>
              <a:rPr lang="en-US" dirty="0">
                <a:solidFill>
                  <a:schemeClr val="tx1"/>
                </a:solidFill>
                <a:latin typeface="Arial" panose="020B0604020202020204" pitchFamily="34" charset="0"/>
                <a:cs typeface="Arial" panose="020B0604020202020204" pitchFamily="34" charset="0"/>
              </a:rPr>
              <a:t> De Waal, 1998</a:t>
            </a:r>
          </a:p>
        </p:txBody>
      </p:sp>
      <p:pic>
        <p:nvPicPr>
          <p:cNvPr id="12297" name="Obrázek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228600"/>
            <a:ext cx="42132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225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x at Dawn - Ryan Christopher | Książka w Sklepie EMPIK.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159" y="1027907"/>
            <a:ext cx="2446983" cy="3681980"/>
          </a:xfrm>
          <a:prstGeom prst="rect">
            <a:avLst/>
          </a:prstGeom>
          <a:noFill/>
          <a:extLst>
            <a:ext uri="{909E8E84-426E-40DD-AFC4-6F175D3DCCD1}">
              <a14:hiddenFill xmlns:a14="http://schemas.microsoft.com/office/drawing/2010/main">
                <a:solidFill>
                  <a:srgbClr val="FFFFFF"/>
                </a:solidFill>
              </a14:hiddenFill>
            </a:ext>
          </a:extLst>
        </p:spPr>
      </p:pic>
      <p:sp>
        <p:nvSpPr>
          <p:cNvPr id="6" name="Nadpis 1"/>
          <p:cNvSpPr>
            <a:spLocks noGrp="1"/>
          </p:cNvSpPr>
          <p:nvPr>
            <p:ph type="title"/>
          </p:nvPr>
        </p:nvSpPr>
        <p:spPr>
          <a:xfrm>
            <a:off x="628650" y="365126"/>
            <a:ext cx="7886700" cy="1325563"/>
          </a:xfrm>
        </p:spPr>
        <p:txBody>
          <a:bodyPr>
            <a:normAutofit/>
          </a:bodyPr>
          <a:lstStyle/>
          <a:p>
            <a:pPr algn="l"/>
            <a:r>
              <a:rPr lang="cs-CZ" altLang="cs-CZ" sz="3200" b="1" dirty="0" err="1">
                <a:solidFill>
                  <a:schemeClr val="accent1">
                    <a:lumMod val="75000"/>
                  </a:schemeClr>
                </a:solidFill>
                <a:latin typeface="Arial" panose="020B0604020202020204" pitchFamily="34" charset="0"/>
                <a:cs typeface="Arial" panose="020B0604020202020204" pitchFamily="34" charset="0"/>
              </a:rPr>
              <a:t>Alternative</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models</a:t>
            </a:r>
            <a:endParaRPr lang="cs-CZ" altLang="cs-CZ" sz="3200" b="1" dirty="0">
              <a:solidFill>
                <a:schemeClr val="accent1">
                  <a:lumMod val="75000"/>
                </a:schemeClr>
              </a:solidFill>
              <a:latin typeface="Arial" panose="020B0604020202020204" pitchFamily="34" charset="0"/>
              <a:cs typeface="Arial" panose="020B0604020202020204" pitchFamily="34" charset="0"/>
            </a:endParaRPr>
          </a:p>
        </p:txBody>
      </p:sp>
      <p:pic>
        <p:nvPicPr>
          <p:cNvPr id="4" name="Obráze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159" y="4912957"/>
            <a:ext cx="2446983" cy="1376428"/>
          </a:xfrm>
          <a:prstGeom prst="rect">
            <a:avLst/>
          </a:prstGeom>
        </p:spPr>
      </p:pic>
      <p:sp>
        <p:nvSpPr>
          <p:cNvPr id="8" name="Rectangle 3"/>
          <p:cNvSpPr txBox="1">
            <a:spLocks noChangeArrowheads="1"/>
          </p:cNvSpPr>
          <p:nvPr/>
        </p:nvSpPr>
        <p:spPr>
          <a:xfrm>
            <a:off x="684213" y="1989138"/>
            <a:ext cx="4494212" cy="4471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cs-CZ" dirty="0">
              <a:latin typeface="Arial" panose="020B0604020202020204" pitchFamily="34" charset="0"/>
              <a:cs typeface="Arial" panose="020B0604020202020204" pitchFamily="34" charset="0"/>
            </a:endParaRPr>
          </a:p>
        </p:txBody>
      </p:sp>
      <p:sp>
        <p:nvSpPr>
          <p:cNvPr id="15" name="Rectangle 3"/>
          <p:cNvSpPr txBox="1">
            <a:spLocks noChangeArrowheads="1"/>
          </p:cNvSpPr>
          <p:nvPr/>
        </p:nvSpPr>
        <p:spPr>
          <a:xfrm>
            <a:off x="684212" y="1805650"/>
            <a:ext cx="4836912" cy="4655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Sex at Dawn (Ryan &amp; </a:t>
            </a:r>
            <a:r>
              <a:rPr lang="en-US" sz="2200" dirty="0" err="1">
                <a:latin typeface="Arial" panose="020B0604020202020204" pitchFamily="34" charset="0"/>
                <a:cs typeface="Arial" panose="020B0604020202020204" pitchFamily="34" charset="0"/>
              </a:rPr>
              <a:t>Jethá</a:t>
            </a:r>
            <a:r>
              <a:rPr lang="cs-CZ" sz="22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2010)</a:t>
            </a:r>
          </a:p>
          <a:p>
            <a:r>
              <a:rPr lang="cs-CZ" sz="2200" dirty="0" err="1">
                <a:latin typeface="Arial" panose="020B0604020202020204" pitchFamily="34" charset="0"/>
                <a:cs typeface="Arial" panose="020B0604020202020204" pitchFamily="34" charset="0"/>
              </a:rPr>
              <a:t>Presented</a:t>
            </a:r>
            <a:r>
              <a:rPr lang="cs-CZ" sz="2200" dirty="0">
                <a:latin typeface="Arial" panose="020B0604020202020204" pitchFamily="34" charset="0"/>
                <a:cs typeface="Arial" panose="020B0604020202020204" pitchFamily="34" charset="0"/>
              </a:rPr>
              <a:t> as a </a:t>
            </a:r>
            <a:r>
              <a:rPr lang="en-US" sz="2200" dirty="0">
                <a:latin typeface="Arial" panose="020B0604020202020204" pitchFamily="34" charset="0"/>
                <a:cs typeface="Arial" panose="020B0604020202020204" pitchFamily="34" charset="0"/>
              </a:rPr>
              <a:t>response to "</a:t>
            </a:r>
            <a:r>
              <a:rPr lang="en-US" sz="2200" dirty="0" err="1">
                <a:latin typeface="Arial" panose="020B0604020202020204" pitchFamily="34" charset="0"/>
                <a:cs typeface="Arial" panose="020B0604020202020204" pitchFamily="34" charset="0"/>
              </a:rPr>
              <a:t>Flintstonization</a:t>
            </a:r>
            <a:r>
              <a:rPr lang="en-US" sz="2200" dirty="0">
                <a:latin typeface="Arial" panose="020B0604020202020204" pitchFamily="34" charset="0"/>
                <a:cs typeface="Arial" panose="020B0604020202020204" pitchFamily="34" charset="0"/>
              </a:rPr>
              <a:t>" of ancestral hunter-gatherer</a:t>
            </a:r>
            <a:r>
              <a:rPr lang="cs-CZ" sz="2200" dirty="0">
                <a:latin typeface="Arial" panose="020B0604020202020204" pitchFamily="34" charset="0"/>
                <a:cs typeface="Arial" panose="020B0604020202020204" pitchFamily="34" charset="0"/>
              </a:rPr>
              <a:t> society</a:t>
            </a:r>
            <a:endParaRPr lang="en-US" sz="2200" dirty="0">
              <a:latin typeface="Arial" panose="020B0604020202020204" pitchFamily="34" charset="0"/>
              <a:cs typeface="Arial" panose="020B0604020202020204" pitchFamily="34" charset="0"/>
            </a:endParaRPr>
          </a:p>
          <a:p>
            <a:r>
              <a:rPr lang="cs-CZ" sz="2200" dirty="0">
                <a:latin typeface="Arial" panose="020B0604020202020204" pitchFamily="34" charset="0"/>
                <a:cs typeface="Arial" panose="020B0604020202020204" pitchFamily="34" charset="0"/>
              </a:rPr>
              <a:t>A</a:t>
            </a:r>
            <a:r>
              <a:rPr lang="en-US" sz="2200" dirty="0" err="1">
                <a:latin typeface="Arial" panose="020B0604020202020204" pitchFamily="34" charset="0"/>
                <a:cs typeface="Arial" panose="020B0604020202020204" pitchFamily="34" charset="0"/>
              </a:rPr>
              <a:t>rgue</a:t>
            </a:r>
            <a:r>
              <a:rPr lang="en-US" sz="2200" dirty="0">
                <a:latin typeface="Arial" panose="020B0604020202020204" pitchFamily="34" charset="0"/>
                <a:cs typeface="Arial" panose="020B0604020202020204" pitchFamily="34" charset="0"/>
              </a:rPr>
              <a:t> that monogamy is unnatural </a:t>
            </a:r>
            <a:r>
              <a:rPr lang="cs-CZ" sz="22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and </a:t>
            </a:r>
            <a:r>
              <a:rPr lang="cs-CZ" sz="2200" dirty="0" err="1">
                <a:latin typeface="Arial" panose="020B0604020202020204" pitchFamily="34" charset="0"/>
                <a:cs typeface="Arial" panose="020B0604020202020204" pitchFamily="34" charset="0"/>
              </a:rPr>
              <a:t>that</a:t>
            </a:r>
            <a:r>
              <a:rPr lang="cs-CZ"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a</a:t>
            </a:r>
            <a:r>
              <a:rPr lang="cs-CZ" sz="2200" dirty="0">
                <a:latin typeface="Arial" panose="020B0604020202020204" pitchFamily="34" charset="0"/>
                <a:cs typeface="Arial" panose="020B0604020202020204" pitchFamily="34" charset="0"/>
              </a:rPr>
              <a:t>n</a:t>
            </a:r>
            <a:r>
              <a:rPr lang="en-US" sz="2200" dirty="0" err="1">
                <a:latin typeface="Arial" panose="020B0604020202020204" pitchFamily="34" charset="0"/>
                <a:cs typeface="Arial" panose="020B0604020202020204" pitchFamily="34" charset="0"/>
              </a:rPr>
              <a:t>cestral</a:t>
            </a:r>
            <a:r>
              <a:rPr lang="en-US" sz="2200" dirty="0">
                <a:latin typeface="Arial" panose="020B0604020202020204" pitchFamily="34" charset="0"/>
                <a:cs typeface="Arial" panose="020B0604020202020204" pitchFamily="34" charset="0"/>
              </a:rPr>
              <a:t> social </a:t>
            </a:r>
            <a:r>
              <a:rPr lang="en-US" sz="2200" dirty="0" err="1">
                <a:latin typeface="Arial" panose="020B0604020202020204" pitchFamily="34" charset="0"/>
                <a:cs typeface="Arial" panose="020B0604020202020204" pitchFamily="34" charset="0"/>
              </a:rPr>
              <a:t>syst</a:t>
            </a:r>
            <a:r>
              <a:rPr lang="cs-CZ" sz="2200" dirty="0">
                <a:latin typeface="Arial" panose="020B0604020202020204" pitchFamily="34" charset="0"/>
                <a:cs typeface="Arial" panose="020B0604020202020204" pitchFamily="34" charset="0"/>
              </a:rPr>
              <a:t>e</a:t>
            </a:r>
            <a:r>
              <a:rPr lang="en-US" sz="2200" dirty="0">
                <a:latin typeface="Arial" panose="020B0604020202020204" pitchFamily="34" charset="0"/>
                <a:cs typeface="Arial" panose="020B0604020202020204" pitchFamily="34" charset="0"/>
              </a:rPr>
              <a:t>m was promiscuous</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bonobo-like</a:t>
            </a:r>
            <a:r>
              <a:rPr lang="cs-CZ" sz="22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a:t>
            </a:r>
            <a:r>
              <a:rPr lang="cs-CZ" sz="2200" dirty="0" err="1">
                <a:latin typeface="Arial" panose="020B0604020202020204" pitchFamily="34" charset="0"/>
                <a:cs typeface="Arial" panose="020B0604020202020204" pitchFamily="34" charset="0"/>
              </a:rPr>
              <a:t>oes</a:t>
            </a:r>
            <a:r>
              <a:rPr lang="en-US" sz="2200" dirty="0">
                <a:latin typeface="Arial" panose="020B0604020202020204" pitchFamily="34" charset="0"/>
                <a:cs typeface="Arial" panose="020B0604020202020204" pitchFamily="34" charset="0"/>
              </a:rPr>
              <a:t> Consensual Non-Monogamy Address The</a:t>
            </a:r>
            <a:r>
              <a:rPr lang="cs-CZ"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Recurrent</a:t>
            </a:r>
            <a:r>
              <a:rPr lang="cs-CZ" sz="2200" dirty="0">
                <a:latin typeface="Arial" panose="020B0604020202020204" pitchFamily="34" charset="0"/>
                <a:cs typeface="Arial" panose="020B0604020202020204" pitchFamily="34" charset="0"/>
              </a:rPr>
              <a:t> </a:t>
            </a:r>
            <a:r>
              <a:rPr lang="cs-CZ" sz="2200" u="sng" dirty="0" err="1">
                <a:latin typeface="Arial" panose="020B0604020202020204" pitchFamily="34" charset="0"/>
                <a:cs typeface="Arial" panose="020B0604020202020204" pitchFamily="34" charset="0"/>
              </a:rPr>
              <a:t>adaptive</a:t>
            </a:r>
            <a:r>
              <a:rPr lang="en-US" sz="2200" u="sng"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Challenges Of</a:t>
            </a:r>
            <a:r>
              <a:rPr lang="cs-CZ"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Having Multiple Intimate Partners?</a:t>
            </a:r>
            <a:endParaRPr lang="cs-CZ" sz="2200" dirty="0">
              <a:latin typeface="Arial" panose="020B0604020202020204" pitchFamily="34" charset="0"/>
              <a:cs typeface="Arial" panose="020B0604020202020204" pitchFamily="34" charset="0"/>
            </a:endParaRPr>
          </a:p>
          <a:p>
            <a:r>
              <a:rPr lang="cs-CZ" sz="2200" dirty="0" err="1">
                <a:latin typeface="Arial" panose="020B0604020202020204" pitchFamily="34" charset="0"/>
                <a:cs typeface="Arial" panose="020B0604020202020204" pitchFamily="34" charset="0"/>
              </a:rPr>
              <a:t>That</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depends</a:t>
            </a:r>
            <a:r>
              <a:rPr lang="cs-CZ" sz="22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779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1"/>
          <p:cNvSpPr>
            <a:spLocks noGrp="1"/>
          </p:cNvSpPr>
          <p:nvPr>
            <p:ph type="title"/>
          </p:nvPr>
        </p:nvSpPr>
        <p:spPr>
          <a:xfrm>
            <a:off x="628650" y="365126"/>
            <a:ext cx="7886700" cy="1325563"/>
          </a:xfrm>
        </p:spPr>
        <p:txBody>
          <a:bodyPr>
            <a:normAutofit/>
          </a:bodyPr>
          <a:lstStyle/>
          <a:p>
            <a:pPr algn="l"/>
            <a:r>
              <a:rPr lang="cs-CZ" altLang="cs-CZ" sz="3200" b="1" dirty="0" err="1">
                <a:solidFill>
                  <a:schemeClr val="accent1">
                    <a:lumMod val="75000"/>
                  </a:schemeClr>
                </a:solidFill>
                <a:latin typeface="Arial" panose="020B0604020202020204" pitchFamily="34" charset="0"/>
                <a:cs typeface="Arial" panose="020B0604020202020204" pitchFamily="34" charset="0"/>
              </a:rPr>
              <a:t>Alternative</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models</a:t>
            </a:r>
            <a:endParaRPr lang="cs-CZ" altLang="cs-CZ" sz="3200" b="1"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6" descr="Chimpanzees vs. Bonobos: What's the Difference? • Earth.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537" y="4223230"/>
            <a:ext cx="3112385" cy="2079072"/>
          </a:xfrm>
          <a:prstGeom prst="rect">
            <a:avLst/>
          </a:prstGeom>
          <a:noFill/>
          <a:extLst>
            <a:ext uri="{909E8E84-426E-40DD-AFC4-6F175D3DCCD1}">
              <a14:hiddenFill xmlns:a14="http://schemas.microsoft.com/office/drawing/2010/main">
                <a:solidFill>
                  <a:srgbClr val="FFFFFF"/>
                </a:solidFill>
              </a14:hiddenFill>
            </a:ext>
          </a:extLst>
        </p:spPr>
      </p:pic>
      <p:pic>
        <p:nvPicPr>
          <p:cNvPr id="6" name="Obráze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891" y="2891447"/>
            <a:ext cx="3126363" cy="2084242"/>
          </a:xfrm>
          <a:prstGeom prst="rect">
            <a:avLst/>
          </a:prstGeom>
        </p:spPr>
      </p:pic>
      <p:pic>
        <p:nvPicPr>
          <p:cNvPr id="7" name="Obráze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9537" y="1614693"/>
            <a:ext cx="3112385" cy="2073312"/>
          </a:xfrm>
          <a:prstGeom prst="rect">
            <a:avLst/>
          </a:prstGeom>
        </p:spPr>
      </p:pic>
      <p:sp>
        <p:nvSpPr>
          <p:cNvPr id="8" name="Line 6"/>
          <p:cNvSpPr>
            <a:spLocks noChangeShapeType="1"/>
          </p:cNvSpPr>
          <p:nvPr/>
        </p:nvSpPr>
        <p:spPr bwMode="auto">
          <a:xfrm flipV="1">
            <a:off x="688622" y="2765777"/>
            <a:ext cx="3544711" cy="2348089"/>
          </a:xfrm>
          <a:prstGeom prst="line">
            <a:avLst/>
          </a:prstGeom>
          <a:noFill/>
          <a:ln w="762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9" name="Line 6"/>
          <p:cNvSpPr>
            <a:spLocks noChangeShapeType="1"/>
          </p:cNvSpPr>
          <p:nvPr/>
        </p:nvSpPr>
        <p:spPr bwMode="auto">
          <a:xfrm>
            <a:off x="688622" y="2765777"/>
            <a:ext cx="3544711" cy="2348089"/>
          </a:xfrm>
          <a:prstGeom prst="line">
            <a:avLst/>
          </a:prstGeom>
          <a:noFill/>
          <a:ln w="762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12" name="TextovéPole 11"/>
          <p:cNvSpPr txBox="1"/>
          <p:nvPr/>
        </p:nvSpPr>
        <p:spPr>
          <a:xfrm>
            <a:off x="8249012" y="3348793"/>
            <a:ext cx="397866" cy="646331"/>
          </a:xfrm>
          <a:prstGeom prst="rect">
            <a:avLst/>
          </a:prstGeom>
          <a:noFill/>
        </p:spPr>
        <p:txBody>
          <a:bodyPr wrap="none" rtlCol="0">
            <a:spAutoFit/>
          </a:bodyPr>
          <a:lstStyle/>
          <a:p>
            <a:r>
              <a:rPr lang="cs-CZ" sz="3600" b="1" dirty="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215129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66725" y="260350"/>
            <a:ext cx="8281988" cy="1511300"/>
          </a:xfrm>
        </p:spPr>
        <p:txBody>
          <a:bodyPr>
            <a:normAutofit/>
          </a:bodyPr>
          <a:lstStyle/>
          <a:p>
            <a:pPr eaLnBrk="1" hangingPunct="1"/>
            <a:r>
              <a:rPr lang="cs-CZ" altLang="cs-CZ" sz="3200" b="1" dirty="0" err="1">
                <a:solidFill>
                  <a:schemeClr val="accent1">
                    <a:lumMod val="75000"/>
                  </a:schemeClr>
                </a:solidFill>
                <a:latin typeface="Arial" panose="020B0604020202020204" pitchFamily="34" charset="0"/>
                <a:cs typeface="Arial" panose="020B0604020202020204" pitchFamily="34" charset="0"/>
              </a:rPr>
              <a:t>Why</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did</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concealed</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ovulation</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evolve</a:t>
            </a:r>
            <a:r>
              <a:rPr lang="cs-CZ" altLang="cs-CZ" sz="3200" b="1" dirty="0">
                <a:solidFill>
                  <a:schemeClr val="accent1">
                    <a:lumMod val="75000"/>
                  </a:schemeClr>
                </a:solidFill>
                <a:latin typeface="Arial" panose="020B0604020202020204" pitchFamily="34" charset="0"/>
                <a:cs typeface="Arial" panose="020B0604020202020204" pitchFamily="34" charset="0"/>
              </a:rPr>
              <a:t>?</a:t>
            </a:r>
            <a:br>
              <a:rPr lang="cs-CZ" altLang="cs-CZ" sz="2800" b="1" dirty="0">
                <a:solidFill>
                  <a:schemeClr val="accent1">
                    <a:lumMod val="75000"/>
                  </a:schemeClr>
                </a:solidFill>
                <a:latin typeface="Arial" panose="020B0604020202020204" pitchFamily="34" charset="0"/>
                <a:cs typeface="Arial" panose="020B0604020202020204" pitchFamily="34" charset="0"/>
              </a:rPr>
            </a:br>
            <a:r>
              <a:rPr lang="cs-CZ" altLang="cs-CZ" sz="2800" b="1" dirty="0">
                <a:solidFill>
                  <a:schemeClr val="accent1">
                    <a:lumMod val="75000"/>
                  </a:schemeClr>
                </a:solidFill>
                <a:latin typeface="Arial" panose="020B0604020202020204" pitchFamily="34" charset="0"/>
                <a:cs typeface="Arial" panose="020B0604020202020204" pitchFamily="34" charset="0"/>
              </a:rPr>
              <a:t>(</a:t>
            </a:r>
            <a:r>
              <a:rPr lang="cs-CZ" altLang="cs-CZ" sz="2800" b="1" dirty="0" err="1">
                <a:solidFill>
                  <a:schemeClr val="accent1">
                    <a:lumMod val="75000"/>
                  </a:schemeClr>
                </a:solidFill>
                <a:latin typeface="Arial" panose="020B0604020202020204" pitchFamily="34" charset="0"/>
                <a:cs typeface="Arial" panose="020B0604020202020204" pitchFamily="34" charset="0"/>
              </a:rPr>
              <a:t>i.e</a:t>
            </a:r>
            <a:r>
              <a:rPr lang="cs-CZ" altLang="cs-CZ" sz="2800" b="1" dirty="0">
                <a:solidFill>
                  <a:schemeClr val="accent1">
                    <a:lumMod val="75000"/>
                  </a:schemeClr>
                </a:solidFill>
                <a:latin typeface="Arial" panose="020B0604020202020204" pitchFamily="34" charset="0"/>
                <a:cs typeface="Arial" panose="020B0604020202020204" pitchFamily="34" charset="0"/>
              </a:rPr>
              <a:t>., </a:t>
            </a:r>
            <a:r>
              <a:rPr lang="cs-CZ" altLang="cs-CZ" sz="2800" b="1" dirty="0" err="1">
                <a:solidFill>
                  <a:schemeClr val="accent1">
                    <a:lumMod val="75000"/>
                  </a:schemeClr>
                </a:solidFill>
                <a:latin typeface="Arial" panose="020B0604020202020204" pitchFamily="34" charset="0"/>
                <a:cs typeface="Arial" panose="020B0604020202020204" pitchFamily="34" charset="0"/>
              </a:rPr>
              <a:t>why</a:t>
            </a:r>
            <a:r>
              <a:rPr lang="cs-CZ" altLang="cs-CZ" sz="2800" b="1" dirty="0">
                <a:solidFill>
                  <a:schemeClr val="accent1">
                    <a:lumMod val="75000"/>
                  </a:schemeClr>
                </a:solidFill>
                <a:latin typeface="Arial" panose="020B0604020202020204" pitchFamily="34" charset="0"/>
                <a:cs typeface="Arial" panose="020B0604020202020204" pitchFamily="34" charset="0"/>
              </a:rPr>
              <a:t> </a:t>
            </a:r>
            <a:r>
              <a:rPr lang="cs-CZ" altLang="cs-CZ" sz="2800" b="1" dirty="0" err="1">
                <a:solidFill>
                  <a:schemeClr val="accent1">
                    <a:lumMod val="75000"/>
                  </a:schemeClr>
                </a:solidFill>
                <a:latin typeface="Arial" panose="020B0604020202020204" pitchFamily="34" charset="0"/>
                <a:cs typeface="Arial" panose="020B0604020202020204" pitchFamily="34" charset="0"/>
              </a:rPr>
              <a:t>was</a:t>
            </a:r>
            <a:r>
              <a:rPr lang="cs-CZ" altLang="cs-CZ" sz="2800" b="1" dirty="0">
                <a:solidFill>
                  <a:schemeClr val="accent1">
                    <a:lumMod val="75000"/>
                  </a:schemeClr>
                </a:solidFill>
                <a:latin typeface="Arial" panose="020B0604020202020204" pitchFamily="34" charset="0"/>
                <a:cs typeface="Arial" panose="020B0604020202020204" pitchFamily="34" charset="0"/>
              </a:rPr>
              <a:t> </a:t>
            </a:r>
            <a:r>
              <a:rPr lang="cs-CZ" altLang="cs-CZ" sz="2800" b="1" dirty="0" err="1">
                <a:solidFill>
                  <a:schemeClr val="accent1">
                    <a:lumMod val="75000"/>
                  </a:schemeClr>
                </a:solidFill>
                <a:latin typeface="Arial" panose="020B0604020202020204" pitchFamily="34" charset="0"/>
                <a:cs typeface="Arial" panose="020B0604020202020204" pitchFamily="34" charset="0"/>
              </a:rPr>
              <a:t>the</a:t>
            </a:r>
            <a:r>
              <a:rPr lang="cs-CZ" altLang="cs-CZ" sz="2800" b="1" dirty="0">
                <a:solidFill>
                  <a:schemeClr val="accent1">
                    <a:lumMod val="75000"/>
                  </a:schemeClr>
                </a:solidFill>
                <a:latin typeface="Arial" panose="020B0604020202020204" pitchFamily="34" charset="0"/>
                <a:cs typeface="Arial" panose="020B0604020202020204" pitchFamily="34" charset="0"/>
              </a:rPr>
              <a:t> </a:t>
            </a:r>
            <a:r>
              <a:rPr lang="cs-CZ" altLang="cs-CZ" sz="2800" b="1" dirty="0" err="1">
                <a:solidFill>
                  <a:schemeClr val="accent1">
                    <a:lumMod val="75000"/>
                  </a:schemeClr>
                </a:solidFill>
                <a:latin typeface="Arial" panose="020B0604020202020204" pitchFamily="34" charset="0"/>
                <a:cs typeface="Arial" panose="020B0604020202020204" pitchFamily="34" charset="0"/>
              </a:rPr>
              <a:t>advertised</a:t>
            </a:r>
            <a:r>
              <a:rPr lang="cs-CZ" altLang="cs-CZ" sz="2800" b="1" dirty="0">
                <a:solidFill>
                  <a:schemeClr val="accent1">
                    <a:lumMod val="75000"/>
                  </a:schemeClr>
                </a:solidFill>
                <a:latin typeface="Arial" panose="020B0604020202020204" pitchFamily="34" charset="0"/>
                <a:cs typeface="Arial" panose="020B0604020202020204" pitchFamily="34" charset="0"/>
              </a:rPr>
              <a:t> </a:t>
            </a:r>
            <a:r>
              <a:rPr lang="cs-CZ" altLang="cs-CZ" sz="2800" b="1" dirty="0" err="1">
                <a:solidFill>
                  <a:schemeClr val="accent1">
                    <a:lumMod val="75000"/>
                  </a:schemeClr>
                </a:solidFill>
                <a:latin typeface="Arial" panose="020B0604020202020204" pitchFamily="34" charset="0"/>
                <a:cs typeface="Arial" panose="020B0604020202020204" pitchFamily="34" charset="0"/>
              </a:rPr>
              <a:t>ovulation</a:t>
            </a:r>
            <a:r>
              <a:rPr lang="cs-CZ" altLang="cs-CZ" sz="2800" b="1" dirty="0">
                <a:solidFill>
                  <a:schemeClr val="accent1">
                    <a:lumMod val="75000"/>
                  </a:schemeClr>
                </a:solidFill>
                <a:latin typeface="Arial" panose="020B0604020202020204" pitchFamily="34" charset="0"/>
                <a:cs typeface="Arial" panose="020B0604020202020204" pitchFamily="34" charset="0"/>
              </a:rPr>
              <a:t> </a:t>
            </a:r>
            <a:r>
              <a:rPr lang="cs-CZ" altLang="cs-CZ" sz="2800" b="1" dirty="0" err="1">
                <a:solidFill>
                  <a:schemeClr val="accent1">
                    <a:lumMod val="75000"/>
                  </a:schemeClr>
                </a:solidFill>
                <a:latin typeface="Arial" panose="020B0604020202020204" pitchFamily="34" charset="0"/>
                <a:cs typeface="Arial" panose="020B0604020202020204" pitchFamily="34" charset="0"/>
              </a:rPr>
              <a:t>lost</a:t>
            </a:r>
            <a:r>
              <a:rPr lang="cs-CZ" altLang="cs-CZ" sz="2800" b="1" dirty="0">
                <a:solidFill>
                  <a:schemeClr val="accent1">
                    <a:lumMod val="75000"/>
                  </a:schemeClr>
                </a:solidFill>
                <a:latin typeface="Arial" panose="020B0604020202020204" pitchFamily="34" charset="0"/>
                <a:cs typeface="Arial" panose="020B0604020202020204" pitchFamily="34" charset="0"/>
              </a:rPr>
              <a:t>?)</a:t>
            </a:r>
            <a:endParaRPr lang="cs-CZ" altLang="cs-CZ" sz="2400" b="1" dirty="0">
              <a:solidFill>
                <a:schemeClr val="accent1">
                  <a:lumMod val="75000"/>
                </a:schemeClr>
              </a:solidFill>
              <a:latin typeface="Arial" panose="020B0604020202020204" pitchFamily="34" charset="0"/>
              <a:cs typeface="Arial" panose="020B0604020202020204" pitchFamily="34" charset="0"/>
            </a:endParaRPr>
          </a:p>
        </p:txBody>
      </p:sp>
      <p:sp>
        <p:nvSpPr>
          <p:cNvPr id="235523" name="Rectangle 3"/>
          <p:cNvSpPr>
            <a:spLocks noGrp="1" noChangeArrowheads="1"/>
          </p:cNvSpPr>
          <p:nvPr>
            <p:ph type="body" idx="1"/>
          </p:nvPr>
        </p:nvSpPr>
        <p:spPr>
          <a:xfrm>
            <a:off x="684213" y="1989138"/>
            <a:ext cx="4164012" cy="4471987"/>
          </a:xfrm>
        </p:spPr>
        <p:txBody>
          <a:bodyPr>
            <a:normAutofit fontScale="85000" lnSpcReduction="20000"/>
          </a:bodyPr>
          <a:lstStyle/>
          <a:p>
            <a:r>
              <a:rPr lang="cs-CZ" dirty="0" err="1">
                <a:latin typeface="Arial" panose="020B0604020202020204" pitchFamily="34" charset="0"/>
                <a:cs typeface="Arial" panose="020B0604020202020204" pitchFamily="34" charset="0"/>
              </a:rPr>
              <a:t>Can</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be</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an</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adaptation</a:t>
            </a:r>
            <a:r>
              <a:rPr lang="cs-CZ" dirty="0">
                <a:latin typeface="Arial" panose="020B0604020202020204" pitchFamily="34" charset="0"/>
                <a:cs typeface="Arial" panose="020B0604020202020204" pitchFamily="34" charset="0"/>
              </a:rPr>
              <a:t> to:</a:t>
            </a:r>
          </a:p>
          <a:p>
            <a:pPr marL="514350" indent="-514350">
              <a:buFont typeface="+mj-lt"/>
              <a:buAutoNum type="arabicPeriod"/>
            </a:pPr>
            <a:r>
              <a:rPr lang="en-US" dirty="0">
                <a:latin typeface="Arial" panose="020B0604020202020204" pitchFamily="34" charset="0"/>
                <a:cs typeface="Arial" panose="020B0604020202020204" pitchFamily="34" charset="0"/>
              </a:rPr>
              <a:t>Monogamy (concealed ovulation promotes permanent male-female associations and paternal care)</a:t>
            </a:r>
            <a:endParaRPr lang="cs-CZ" dirty="0">
              <a:latin typeface="Arial" panose="020B0604020202020204" pitchFamily="34" charset="0"/>
              <a:cs typeface="Arial" panose="020B0604020202020204" pitchFamily="34" charset="0"/>
            </a:endParaRPr>
          </a:p>
          <a:p>
            <a:pPr marL="514350" indent="-514350">
              <a:buFont typeface="+mj-lt"/>
              <a:buAutoNum type="arabicPeriod"/>
            </a:pPr>
            <a:r>
              <a:rPr lang="cs-CZ" dirty="0">
                <a:latin typeface="Arial" panose="020B0604020202020204" pitchFamily="34" charset="0"/>
                <a:cs typeface="Arial" panose="020B0604020202020204" pitchFamily="34" charset="0"/>
              </a:rPr>
              <a:t>Non-</a:t>
            </a:r>
            <a:r>
              <a:rPr lang="cs-CZ" dirty="0" err="1">
                <a:latin typeface="Arial" panose="020B0604020202020204" pitchFamily="34" charset="0"/>
                <a:cs typeface="Arial" panose="020B0604020202020204" pitchFamily="34" charset="0"/>
              </a:rPr>
              <a:t>monogamy</a:t>
            </a:r>
            <a:r>
              <a:rPr lang="cs-CZ"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cs-CZ" dirty="0">
                <a:latin typeface="Arial" panose="020B0604020202020204" pitchFamily="34" charset="0"/>
                <a:cs typeface="Arial" panose="020B0604020202020204" pitchFamily="34" charset="0"/>
              </a:rPr>
              <a:t>paternity </a:t>
            </a:r>
            <a:r>
              <a:rPr lang="cs-CZ" dirty="0" err="1">
                <a:latin typeface="Arial" panose="020B0604020202020204" pitchFamily="34" charset="0"/>
                <a:cs typeface="Arial" panose="020B0604020202020204" pitchFamily="34" charset="0"/>
              </a:rPr>
              <a:t>confusion</a:t>
            </a:r>
            <a:r>
              <a:rPr lang="en-US" dirty="0">
                <a:latin typeface="Arial" panose="020B0604020202020204" pitchFamily="34" charset="0"/>
                <a:cs typeface="Arial" panose="020B0604020202020204" pitchFamily="34" charset="0"/>
              </a:rPr>
              <a:t>)</a:t>
            </a:r>
            <a:endParaRPr lang="cs-CZ" dirty="0">
              <a:latin typeface="Arial" panose="020B0604020202020204" pitchFamily="34" charset="0"/>
              <a:cs typeface="Arial" panose="020B0604020202020204" pitchFamily="34" charset="0"/>
            </a:endParaRPr>
          </a:p>
          <a:p>
            <a:pPr marL="514350" indent="-514350">
              <a:buFont typeface="+mj-lt"/>
              <a:buAutoNum type="arabicPeriod"/>
            </a:pPr>
            <a:r>
              <a:rPr lang="en-US" dirty="0" err="1">
                <a:latin typeface="Arial" panose="020B0604020202020204" pitchFamily="34" charset="0"/>
                <a:cs typeface="Arial" panose="020B0604020202020204" pitchFamily="34" charset="0"/>
              </a:rPr>
              <a:t>Bipedality</a:t>
            </a:r>
            <a:r>
              <a:rPr lang="en-US" dirty="0">
                <a:latin typeface="Arial" panose="020B0604020202020204" pitchFamily="34" charset="0"/>
                <a:cs typeface="Arial" panose="020B0604020202020204" pitchFamily="34" charset="0"/>
              </a:rPr>
              <a:t> (sexual swellings hampers bipedal walking)</a:t>
            </a:r>
            <a:endParaRPr lang="cs-CZ" dirty="0">
              <a:latin typeface="Arial" panose="020B0604020202020204" pitchFamily="34" charset="0"/>
              <a:cs typeface="Arial" panose="020B0604020202020204" pitchFamily="34" charset="0"/>
            </a:endParaRPr>
          </a:p>
          <a:p>
            <a:pPr marL="514350" indent="-514350">
              <a:buFont typeface="+mj-lt"/>
              <a:buAutoNum type="arabicPeriod"/>
            </a:pPr>
            <a:r>
              <a:rPr lang="en-US" dirty="0">
                <a:latin typeface="Arial" panose="020B0604020202020204" pitchFamily="34" charset="0"/>
                <a:cs typeface="Arial" panose="020B0604020202020204" pitchFamily="34" charset="0"/>
              </a:rPr>
              <a:t>Saving water (an adaptation to </a:t>
            </a:r>
            <a:r>
              <a:rPr lang="en-US" dirty="0" err="1">
                <a:latin typeface="Arial" panose="020B0604020202020204" pitchFamily="34" charset="0"/>
                <a:cs typeface="Arial" panose="020B0604020202020204" pitchFamily="34" charset="0"/>
              </a:rPr>
              <a:t>dr</a:t>
            </a:r>
            <a:r>
              <a:rPr lang="cs-CZ" dirty="0">
                <a:latin typeface="Arial" panose="020B0604020202020204" pitchFamily="34" charset="0"/>
                <a:cs typeface="Arial" panose="020B0604020202020204" pitchFamily="34" charset="0"/>
              </a:rPr>
              <a:t>y, </a:t>
            </a:r>
            <a:r>
              <a:rPr lang="cs-CZ" dirty="0" err="1">
                <a:latin typeface="Arial" panose="020B0604020202020204" pitchFamily="34" charset="0"/>
                <a:cs typeface="Arial" panose="020B0604020202020204" pitchFamily="34" charset="0"/>
              </a:rPr>
              <a:t>sava</a:t>
            </a:r>
            <a:r>
              <a:rPr lang="en-US" dirty="0">
                <a:latin typeface="Arial" panose="020B0604020202020204" pitchFamily="34" charset="0"/>
                <a:cs typeface="Arial" panose="020B0604020202020204" pitchFamily="34" charset="0"/>
              </a:rPr>
              <a:t>n</a:t>
            </a:r>
            <a:r>
              <a:rPr lang="cs-CZ" dirty="0" err="1">
                <a:latin typeface="Arial" panose="020B0604020202020204" pitchFamily="34" charset="0"/>
                <a:cs typeface="Arial" panose="020B0604020202020204" pitchFamily="34" charset="0"/>
              </a:rPr>
              <a:t>nah</a:t>
            </a:r>
            <a:r>
              <a:rPr lang="en-US" dirty="0">
                <a:latin typeface="Arial" panose="020B0604020202020204" pitchFamily="34" charset="0"/>
                <a:cs typeface="Arial" panose="020B0604020202020204" pitchFamily="34" charset="0"/>
              </a:rPr>
              <a:t> environments</a:t>
            </a:r>
            <a:r>
              <a:rPr lang="cs-CZ" dirty="0">
                <a:latin typeface="Arial" panose="020B0604020202020204" pitchFamily="34" charset="0"/>
                <a:cs typeface="Arial" panose="020B0604020202020204" pitchFamily="34" charset="0"/>
              </a:rPr>
              <a:t>)</a:t>
            </a:r>
          </a:p>
        </p:txBody>
      </p:sp>
      <p:pic>
        <p:nvPicPr>
          <p:cNvPr id="241668" name="Obrázek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989138"/>
            <a:ext cx="3424238"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9" name="Line 6"/>
          <p:cNvSpPr>
            <a:spLocks noChangeShapeType="1"/>
          </p:cNvSpPr>
          <p:nvPr/>
        </p:nvSpPr>
        <p:spPr bwMode="auto">
          <a:xfrm flipH="1" flipV="1">
            <a:off x="6399213" y="5661025"/>
            <a:ext cx="404812" cy="43180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241670" name="Line 6"/>
          <p:cNvSpPr>
            <a:spLocks noChangeShapeType="1"/>
          </p:cNvSpPr>
          <p:nvPr/>
        </p:nvSpPr>
        <p:spPr bwMode="auto">
          <a:xfrm>
            <a:off x="6516688" y="2636838"/>
            <a:ext cx="576262"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241671" name="Line 6"/>
          <p:cNvSpPr>
            <a:spLocks noChangeShapeType="1"/>
          </p:cNvSpPr>
          <p:nvPr/>
        </p:nvSpPr>
        <p:spPr bwMode="auto">
          <a:xfrm flipV="1">
            <a:off x="5364163" y="3573463"/>
            <a:ext cx="7937" cy="566737"/>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Tree>
    <p:extLst>
      <p:ext uri="{BB962C8B-B14F-4D97-AF65-F5344CB8AC3E}">
        <p14:creationId xmlns:p14="http://schemas.microsoft.com/office/powerpoint/2010/main" val="180905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5"/>
          <p:cNvSpPr>
            <a:spLocks noChangeArrowheads="1"/>
          </p:cNvSpPr>
          <p:nvPr/>
        </p:nvSpPr>
        <p:spPr bwMode="auto">
          <a:xfrm>
            <a:off x="466725" y="1894546"/>
            <a:ext cx="480780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US" altLang="cs-CZ" sz="2000" dirty="0">
                <a:latin typeface="Arial" panose="020B0604020202020204" pitchFamily="34" charset="0"/>
                <a:cs typeface="Arial" panose="020B0604020202020204" pitchFamily="34" charset="0"/>
              </a:rPr>
              <a:t>Advertised ovulation in chimpanzees and bonobos is uniquely derived</a:t>
            </a:r>
          </a:p>
          <a:p>
            <a:pPr>
              <a:spcBef>
                <a:spcPct val="0"/>
              </a:spcBef>
            </a:pPr>
            <a:r>
              <a:rPr lang="cs-CZ" altLang="cs-CZ" sz="2000" dirty="0">
                <a:latin typeface="Arial" panose="020B0604020202020204" pitchFamily="34" charset="0"/>
                <a:cs typeface="Arial" panose="020B0604020202020204" pitchFamily="34" charset="0"/>
              </a:rPr>
              <a:t>C</a:t>
            </a:r>
            <a:r>
              <a:rPr lang="en-US" altLang="cs-CZ" sz="2000" dirty="0" err="1">
                <a:latin typeface="Arial" panose="020B0604020202020204" pitchFamily="34" charset="0"/>
                <a:cs typeface="Arial" panose="020B0604020202020204" pitchFamily="34" charset="0"/>
              </a:rPr>
              <a:t>onvergen</a:t>
            </a:r>
            <a:r>
              <a:rPr lang="cs-CZ" altLang="cs-CZ" sz="2000" dirty="0">
                <a:latin typeface="Arial" panose="020B0604020202020204" pitchFamily="34" charset="0"/>
                <a:cs typeface="Arial" panose="020B0604020202020204" pitchFamily="34" charset="0"/>
              </a:rPr>
              <a:t>t </a:t>
            </a:r>
            <a:r>
              <a:rPr lang="cs-CZ" altLang="cs-CZ" sz="2000" dirty="0" err="1">
                <a:latin typeface="Arial" panose="020B0604020202020204" pitchFamily="34" charset="0"/>
                <a:cs typeface="Arial" panose="020B0604020202020204" pitchFamily="34" charset="0"/>
              </a:rPr>
              <a:t>evolution</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of</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chimps</a:t>
            </a:r>
            <a:r>
              <a:rPr lang="cs-CZ" altLang="cs-CZ" sz="2000" dirty="0">
                <a:latin typeface="Arial" panose="020B0604020202020204" pitchFamily="34" charset="0"/>
                <a:cs typeface="Arial" panose="020B0604020202020204" pitchFamily="34" charset="0"/>
              </a:rPr>
              <a:t> and </a:t>
            </a:r>
            <a:r>
              <a:rPr lang="en-US" altLang="cs-CZ" sz="2000" dirty="0">
                <a:latin typeface="Arial" panose="020B0604020202020204" pitchFamily="34" charset="0"/>
                <a:cs typeface="Arial" panose="020B0604020202020204" pitchFamily="34" charset="0"/>
              </a:rPr>
              <a:t> spider monkeys (</a:t>
            </a:r>
            <a:r>
              <a:rPr lang="en-US" altLang="cs-CZ" sz="2000" i="1" dirty="0" err="1">
                <a:latin typeface="Arial" panose="020B0604020202020204" pitchFamily="34" charset="0"/>
                <a:cs typeface="Arial" panose="020B0604020202020204" pitchFamily="34" charset="0"/>
              </a:rPr>
              <a:t>Ateles</a:t>
            </a:r>
            <a:r>
              <a:rPr lang="en-US" altLang="cs-CZ" sz="2000" dirty="0">
                <a:latin typeface="Arial" panose="020B0604020202020204" pitchFamily="34" charset="0"/>
                <a:cs typeface="Arial" panose="020B0604020202020204" pitchFamily="34" charset="0"/>
              </a:rPr>
              <a:t>)</a:t>
            </a:r>
          </a:p>
          <a:p>
            <a:pPr>
              <a:spcBef>
                <a:spcPct val="0"/>
              </a:spcBef>
            </a:pPr>
            <a:r>
              <a:rPr lang="en-US" altLang="cs-CZ" sz="2000" dirty="0">
                <a:latin typeface="Arial" panose="020B0604020202020204" pitchFamily="34" charset="0"/>
                <a:cs typeface="Arial" panose="020B0604020202020204" pitchFamily="34" charset="0"/>
              </a:rPr>
              <a:t>Evolved in concert with</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penile</a:t>
            </a:r>
            <a:r>
              <a:rPr lang="cs-CZ" altLang="cs-CZ" sz="2000" dirty="0">
                <a:latin typeface="Arial" panose="020B0604020202020204" pitchFamily="34" charset="0"/>
                <a:cs typeface="Arial" panose="020B0604020202020204" pitchFamily="34" charset="0"/>
              </a:rPr>
              <a:t> </a:t>
            </a:r>
            <a:r>
              <a:rPr lang="en-US" altLang="cs-CZ" sz="2000" dirty="0">
                <a:latin typeface="Arial" panose="020B0604020202020204" pitchFamily="34" charset="0"/>
                <a:cs typeface="Arial" panose="020B0604020202020204" pitchFamily="34" charset="0"/>
              </a:rPr>
              <a:t>morphology and ejaculate properties</a:t>
            </a:r>
          </a:p>
        </p:txBody>
      </p:sp>
      <p:pic>
        <p:nvPicPr>
          <p:cNvPr id="242691" name="Picture 6" descr="Western chimpanzee female with genital swelling">
            <a:hlinkClick r:id="rId2" tooltip="Western chimpanzee female with genital swelling © Clive Bromhall / www.osfimages.com"/>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49" y="4319752"/>
            <a:ext cx="3397701" cy="219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3" name="Obrázek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87084" y="1541194"/>
            <a:ext cx="3240609" cy="497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title"/>
          </p:nvPr>
        </p:nvSpPr>
        <p:spPr>
          <a:xfrm>
            <a:off x="466725" y="260350"/>
            <a:ext cx="8281988" cy="1511300"/>
          </a:xfrm>
        </p:spPr>
        <p:txBody>
          <a:bodyPr>
            <a:normAutofit/>
          </a:bodyPr>
          <a:lstStyle/>
          <a:p>
            <a:r>
              <a:rPr lang="cs-CZ" altLang="cs-CZ" sz="3200" b="1" dirty="0" err="1">
                <a:solidFill>
                  <a:schemeClr val="accent1">
                    <a:lumMod val="75000"/>
                  </a:schemeClr>
                </a:solidFill>
                <a:latin typeface="Arial" panose="020B0604020202020204" pitchFamily="34" charset="0"/>
                <a:cs typeface="Arial" panose="020B0604020202020204" pitchFamily="34" charset="0"/>
              </a:rPr>
              <a:t>Why</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did</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concealed</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ovulation</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evolve</a:t>
            </a:r>
            <a:r>
              <a:rPr lang="cs-CZ" altLang="cs-CZ" sz="3200" b="1" dirty="0">
                <a:solidFill>
                  <a:schemeClr val="accent1">
                    <a:lumMod val="75000"/>
                  </a:schemeClr>
                </a:solidFill>
                <a:latin typeface="Arial" panose="020B0604020202020204" pitchFamily="34" charset="0"/>
                <a:cs typeface="Arial" panose="020B0604020202020204" pitchFamily="34" charset="0"/>
              </a:rPr>
              <a:t>?</a:t>
            </a:r>
            <a:br>
              <a:rPr lang="cs-CZ" altLang="cs-CZ" sz="2800" b="1" dirty="0">
                <a:solidFill>
                  <a:schemeClr val="accent1">
                    <a:lumMod val="75000"/>
                  </a:schemeClr>
                </a:solidFill>
                <a:latin typeface="Arial" panose="020B0604020202020204" pitchFamily="34" charset="0"/>
                <a:cs typeface="Arial" panose="020B0604020202020204" pitchFamily="34" charset="0"/>
              </a:rPr>
            </a:br>
            <a:endParaRPr lang="cs-CZ" altLang="cs-CZ" sz="24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97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6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26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26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Zástupný symbol pro obsah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488961" y="0"/>
            <a:ext cx="3428999" cy="6858000"/>
          </a:xfrm>
          <a:scene3d>
            <a:camera prst="orthographicFront">
              <a:rot lat="0" lon="10800000" rev="0"/>
            </a:camera>
            <a:lightRig rig="threePt" dir="t"/>
          </a:scene3d>
        </p:spPr>
      </p:pic>
      <p:pic>
        <p:nvPicPr>
          <p:cNvPr id="4" name="Obráze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45024"/>
            <a:ext cx="5604028" cy="3212976"/>
          </a:xfrm>
          <a:prstGeom prst="rect">
            <a:avLst/>
          </a:prstGeom>
          <a:scene3d>
            <a:camera prst="orthographicFront">
              <a:rot lat="0" lon="10800000" rev="0"/>
            </a:camera>
            <a:lightRig rig="threePt" dir="t"/>
          </a:scene3d>
        </p:spPr>
      </p:pic>
      <p:cxnSp>
        <p:nvCxnSpPr>
          <p:cNvPr id="5" name="Přímá spojnice 4"/>
          <p:cNvCxnSpPr/>
          <p:nvPr/>
        </p:nvCxnSpPr>
        <p:spPr>
          <a:xfrm flipV="1">
            <a:off x="2599340" y="1804416"/>
            <a:ext cx="1107028" cy="184060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Přímá spojnice 7"/>
          <p:cNvCxnSpPr/>
          <p:nvPr/>
        </p:nvCxnSpPr>
        <p:spPr>
          <a:xfrm flipH="1">
            <a:off x="3706368" y="1822129"/>
            <a:ext cx="2113704" cy="1180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Přímá spojnice 14"/>
          <p:cNvCxnSpPr/>
          <p:nvPr/>
        </p:nvCxnSpPr>
        <p:spPr>
          <a:xfrm flipH="1" flipV="1">
            <a:off x="0" y="42673"/>
            <a:ext cx="3673615" cy="177983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Přímá spojnice 22"/>
          <p:cNvCxnSpPr/>
          <p:nvPr/>
        </p:nvCxnSpPr>
        <p:spPr>
          <a:xfrm flipH="1">
            <a:off x="2229476" y="1412602"/>
            <a:ext cx="603504" cy="9236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Přímá spojnice 25"/>
          <p:cNvCxnSpPr/>
          <p:nvPr/>
        </p:nvCxnSpPr>
        <p:spPr>
          <a:xfrm flipH="1">
            <a:off x="547816" y="556499"/>
            <a:ext cx="603504" cy="9236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Přímá spojnice 27"/>
          <p:cNvCxnSpPr/>
          <p:nvPr/>
        </p:nvCxnSpPr>
        <p:spPr>
          <a:xfrm flipH="1">
            <a:off x="1406292" y="993935"/>
            <a:ext cx="603504" cy="9236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ovéPole 28"/>
          <p:cNvSpPr txBox="1"/>
          <p:nvPr/>
        </p:nvSpPr>
        <p:spPr>
          <a:xfrm>
            <a:off x="1888347" y="2386507"/>
            <a:ext cx="508473" cy="461665"/>
          </a:xfrm>
          <a:prstGeom prst="rect">
            <a:avLst/>
          </a:prstGeom>
          <a:noFill/>
        </p:spPr>
        <p:txBody>
          <a:bodyPr wrap="none" rtlCol="0">
            <a:spAutoFit/>
          </a:bodyPr>
          <a:lstStyle/>
          <a:p>
            <a:r>
              <a:rPr lang="cs-CZ" sz="2400" b="1" i="1" dirty="0">
                <a:latin typeface="Arial" panose="020B0604020202020204" pitchFamily="34" charset="0"/>
                <a:cs typeface="Arial" panose="020B0604020202020204" pitchFamily="34" charset="0"/>
              </a:rPr>
              <a:t>G.</a:t>
            </a:r>
            <a:endParaRPr lang="en-US" sz="2400" b="1" i="1" dirty="0">
              <a:latin typeface="Arial" panose="020B0604020202020204" pitchFamily="34" charset="0"/>
              <a:cs typeface="Arial" panose="020B0604020202020204" pitchFamily="34" charset="0"/>
            </a:endParaRPr>
          </a:p>
        </p:txBody>
      </p:sp>
      <p:sp>
        <p:nvSpPr>
          <p:cNvPr id="30" name="TextovéPole 29"/>
          <p:cNvSpPr txBox="1"/>
          <p:nvPr/>
        </p:nvSpPr>
        <p:spPr>
          <a:xfrm>
            <a:off x="1029857" y="1993966"/>
            <a:ext cx="435119" cy="461665"/>
          </a:xfrm>
          <a:prstGeom prst="rect">
            <a:avLst/>
          </a:prstGeom>
          <a:noFill/>
        </p:spPr>
        <p:txBody>
          <a:bodyPr wrap="none" rtlCol="0">
            <a:spAutoFit/>
          </a:bodyPr>
          <a:lstStyle/>
          <a:p>
            <a:r>
              <a:rPr lang="cs-CZ" sz="2400" b="1" i="1" dirty="0">
                <a:latin typeface="Arial" panose="020B0604020202020204" pitchFamily="34" charset="0"/>
                <a:cs typeface="Arial" panose="020B0604020202020204" pitchFamily="34" charset="0"/>
              </a:rPr>
              <a:t>P.</a:t>
            </a:r>
            <a:endParaRPr lang="en-US" sz="2400" b="1" i="1" dirty="0">
              <a:latin typeface="Arial" panose="020B0604020202020204" pitchFamily="34" charset="0"/>
              <a:cs typeface="Arial" panose="020B0604020202020204" pitchFamily="34" charset="0"/>
            </a:endParaRPr>
          </a:p>
        </p:txBody>
      </p:sp>
      <p:sp>
        <p:nvSpPr>
          <p:cNvPr id="31" name="TextovéPole 30"/>
          <p:cNvSpPr txBox="1"/>
          <p:nvPr/>
        </p:nvSpPr>
        <p:spPr>
          <a:xfrm>
            <a:off x="252398" y="1573583"/>
            <a:ext cx="492443" cy="461665"/>
          </a:xfrm>
          <a:prstGeom prst="rect">
            <a:avLst/>
          </a:prstGeom>
          <a:noFill/>
        </p:spPr>
        <p:txBody>
          <a:bodyPr wrap="none" rtlCol="0">
            <a:spAutoFit/>
          </a:bodyPr>
          <a:lstStyle/>
          <a:p>
            <a:r>
              <a:rPr lang="cs-CZ" sz="2400" b="1" i="1" dirty="0">
                <a:latin typeface="Arial" panose="020B0604020202020204" pitchFamily="34" charset="0"/>
                <a:cs typeface="Arial" panose="020B0604020202020204" pitchFamily="34" charset="0"/>
              </a:rPr>
              <a:t>H.</a:t>
            </a:r>
            <a:endParaRPr lang="en-US" sz="2400" b="1" i="1" dirty="0">
              <a:latin typeface="Arial" panose="020B0604020202020204" pitchFamily="34" charset="0"/>
              <a:cs typeface="Arial" panose="020B0604020202020204" pitchFamily="34" charset="0"/>
            </a:endParaRPr>
          </a:p>
        </p:txBody>
      </p:sp>
      <p:sp>
        <p:nvSpPr>
          <p:cNvPr id="32" name="TextovéPole 31"/>
          <p:cNvSpPr txBox="1"/>
          <p:nvPr/>
        </p:nvSpPr>
        <p:spPr>
          <a:xfrm>
            <a:off x="3730752" y="1291222"/>
            <a:ext cx="817853" cy="461665"/>
          </a:xfrm>
          <a:prstGeom prst="rect">
            <a:avLst/>
          </a:prstGeom>
          <a:noFill/>
        </p:spPr>
        <p:txBody>
          <a:bodyPr wrap="none" rtlCol="0">
            <a:spAutoFit/>
          </a:bodyPr>
          <a:lstStyle/>
          <a:p>
            <a:r>
              <a:rPr lang="cs-CZ" sz="2400" b="1" dirty="0">
                <a:latin typeface="Arial" panose="020B0604020202020204" pitchFamily="34" charset="0"/>
                <a:cs typeface="Arial" panose="020B0604020202020204" pitchFamily="34" charset="0"/>
              </a:rPr>
              <a:t>LCA</a:t>
            </a:r>
            <a:endParaRPr lang="en-US" sz="2400" b="1" dirty="0">
              <a:latin typeface="Arial" panose="020B0604020202020204" pitchFamily="34" charset="0"/>
              <a:cs typeface="Arial" panose="020B0604020202020204" pitchFamily="34" charset="0"/>
            </a:endParaRPr>
          </a:p>
        </p:txBody>
      </p:sp>
      <p:pic>
        <p:nvPicPr>
          <p:cNvPr id="16" name="Obrázek 15"/>
          <p:cNvPicPr>
            <a:picLocks noChangeAspect="1"/>
          </p:cNvPicPr>
          <p:nvPr/>
        </p:nvPicPr>
        <p:blipFill rotWithShape="1">
          <a:blip r:embed="rId5"/>
          <a:srcRect t="20781"/>
          <a:stretch/>
        </p:blipFill>
        <p:spPr>
          <a:xfrm>
            <a:off x="9421793" y="0"/>
            <a:ext cx="5265852" cy="3263699"/>
          </a:xfrm>
          <a:prstGeom prst="rect">
            <a:avLst/>
          </a:prstGeom>
        </p:spPr>
      </p:pic>
    </p:spTree>
    <p:extLst>
      <p:ext uri="{BB962C8B-B14F-4D97-AF65-F5344CB8AC3E}">
        <p14:creationId xmlns:p14="http://schemas.microsoft.com/office/powerpoint/2010/main" val="302467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3269" y="4085994"/>
            <a:ext cx="2517462" cy="251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ovéPole 2"/>
          <p:cNvSpPr txBox="1"/>
          <p:nvPr/>
        </p:nvSpPr>
        <p:spPr>
          <a:xfrm>
            <a:off x="628650" y="365126"/>
            <a:ext cx="7886700" cy="3539430"/>
          </a:xfrm>
          <a:prstGeom prst="rect">
            <a:avLst/>
          </a:prstGeom>
          <a:noFill/>
        </p:spPr>
        <p:txBody>
          <a:bodyPr wrap="square" rtlCol="0">
            <a:spAutoFit/>
          </a:bodyPr>
          <a:lstStyle/>
          <a:p>
            <a:pPr algn="ctr"/>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Nothing in Biology Makes Sense Except in the Light of Evolution</a:t>
            </a:r>
            <a:endParaRPr 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a:p>
            <a:pPr algn="ctr"/>
            <a:endParaRPr lang="cs-CZ" sz="3200" b="1" kern="0" dirty="0">
              <a:latin typeface="Arial" panose="020B0604020202020204" pitchFamily="34" charset="0"/>
              <a:ea typeface="Arial Unicode MS"/>
              <a:cs typeface="Arial" panose="020B0604020202020204" pitchFamily="34" charset="0"/>
            </a:endParaRPr>
          </a:p>
          <a:p>
            <a:pPr algn="ctr"/>
            <a:r>
              <a:rPr lang="cs-CZ" sz="3200" b="1" kern="0" dirty="0">
                <a:latin typeface="Arial" panose="020B0604020202020204" pitchFamily="34" charset="0"/>
                <a:ea typeface="Arial Unicode MS"/>
                <a:cs typeface="Arial" panose="020B0604020202020204" pitchFamily="34" charset="0"/>
              </a:rPr>
              <a:t>and</a:t>
            </a:r>
          </a:p>
          <a:p>
            <a:pPr algn="ctr"/>
            <a:endParaRPr lang="cs-CZ" sz="3200" b="1" kern="0" dirty="0">
              <a:latin typeface="Arial" panose="020B0604020202020204" pitchFamily="34" charset="0"/>
              <a:ea typeface="Arial Unicode MS"/>
              <a:cs typeface="Arial" panose="020B0604020202020204" pitchFamily="34" charset="0"/>
            </a:endParaRPr>
          </a:p>
          <a:p>
            <a:pPr algn="ctr"/>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Nothing in </a:t>
            </a:r>
            <a:r>
              <a:rPr 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evolution</a:t>
            </a: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m</a:t>
            </a:r>
            <a:r>
              <a:rPr lang="en-US" sz="3200" b="1" kern="0" dirty="0" err="1">
                <a:solidFill>
                  <a:schemeClr val="accent1">
                    <a:lumMod val="75000"/>
                  </a:schemeClr>
                </a:solidFill>
                <a:latin typeface="Arial" panose="020B0604020202020204" pitchFamily="34" charset="0"/>
                <a:ea typeface="Arial Unicode MS"/>
                <a:cs typeface="Arial" panose="020B0604020202020204" pitchFamily="34" charset="0"/>
              </a:rPr>
              <a:t>akes</a:t>
            </a:r>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s</a:t>
            </a:r>
            <a:r>
              <a:rPr lang="en-US" sz="3200" b="1" kern="0" dirty="0" err="1">
                <a:solidFill>
                  <a:schemeClr val="accent1">
                    <a:lumMod val="75000"/>
                  </a:schemeClr>
                </a:solidFill>
                <a:latin typeface="Arial" panose="020B0604020202020204" pitchFamily="34" charset="0"/>
                <a:ea typeface="Arial Unicode MS"/>
                <a:cs typeface="Arial" panose="020B0604020202020204" pitchFamily="34" charset="0"/>
              </a:rPr>
              <a:t>ense</a:t>
            </a:r>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e</a:t>
            </a:r>
            <a:r>
              <a:rPr lang="en-US" sz="3200" b="1" kern="0" dirty="0" err="1">
                <a:solidFill>
                  <a:schemeClr val="accent1">
                    <a:lumMod val="75000"/>
                  </a:schemeClr>
                </a:solidFill>
                <a:latin typeface="Arial" panose="020B0604020202020204" pitchFamily="34" charset="0"/>
                <a:ea typeface="Arial Unicode MS"/>
                <a:cs typeface="Arial" panose="020B0604020202020204" pitchFamily="34" charset="0"/>
              </a:rPr>
              <a:t>xcept</a:t>
            </a:r>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 in the </a:t>
            </a:r>
            <a:r>
              <a:rPr lang="cs-CZ" sz="3200" b="1" kern="0" dirty="0">
                <a:solidFill>
                  <a:schemeClr val="accent1">
                    <a:lumMod val="75000"/>
                  </a:schemeClr>
                </a:solidFill>
                <a:latin typeface="Arial" panose="020B0604020202020204" pitchFamily="34" charset="0"/>
                <a:ea typeface="Arial Unicode MS"/>
                <a:cs typeface="Arial" panose="020B0604020202020204" pitchFamily="34" charset="0"/>
              </a:rPr>
              <a:t>l</a:t>
            </a:r>
            <a:r>
              <a:rPr lang="en-US" sz="3200" b="1" kern="0" dirty="0" err="1">
                <a:solidFill>
                  <a:schemeClr val="accent1">
                    <a:lumMod val="75000"/>
                  </a:schemeClr>
                </a:solidFill>
                <a:latin typeface="Arial" panose="020B0604020202020204" pitchFamily="34" charset="0"/>
                <a:ea typeface="Arial Unicode MS"/>
                <a:cs typeface="Arial" panose="020B0604020202020204" pitchFamily="34" charset="0"/>
              </a:rPr>
              <a:t>ight</a:t>
            </a:r>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 of </a:t>
            </a:r>
            <a:r>
              <a:rPr 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phylogeny</a:t>
            </a:r>
            <a:endParaRPr lang="en-US" sz="3200" dirty="0">
              <a:solidFill>
                <a:schemeClr val="accent1">
                  <a:lumMod val="75000"/>
                </a:schemeClr>
              </a:solidFill>
            </a:endParaRPr>
          </a:p>
        </p:txBody>
      </p:sp>
    </p:spTree>
    <p:extLst>
      <p:ext uri="{BB962C8B-B14F-4D97-AF65-F5344CB8AC3E}">
        <p14:creationId xmlns:p14="http://schemas.microsoft.com/office/powerpoint/2010/main" val="218891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délník 7"/>
          <p:cNvSpPr/>
          <p:nvPr/>
        </p:nvSpPr>
        <p:spPr>
          <a:xfrm>
            <a:off x="985818" y="315884"/>
            <a:ext cx="7148716" cy="6267795"/>
          </a:xfrm>
          <a:prstGeom prst="rect">
            <a:avLst/>
          </a:prstGeom>
        </p:spPr>
        <p:txBody>
          <a:bodyPr anchor="ctr" anchorCtr="0"/>
          <a:lstStyle/>
          <a:p>
            <a:pPr algn="ctr" fontAlgn="base">
              <a:spcBef>
                <a:spcPct val="0"/>
              </a:spcBef>
              <a:spcAft>
                <a:spcPct val="0"/>
              </a:spcAft>
            </a:pPr>
            <a:r>
              <a:rPr lang="cs-CZ" sz="4400" b="1" kern="0" dirty="0" err="1">
                <a:solidFill>
                  <a:schemeClr val="accent1">
                    <a:lumMod val="75000"/>
                  </a:schemeClr>
                </a:solidFill>
                <a:latin typeface="Arial" panose="020B0604020202020204" pitchFamily="34" charset="0"/>
                <a:ea typeface="Arial Unicode MS"/>
                <a:cs typeface="Arial" panose="020B0604020202020204" pitchFamily="34" charset="0"/>
              </a:rPr>
              <a:t>Practical</a:t>
            </a:r>
            <a:r>
              <a:rPr lang="cs-CZ" sz="4400" b="1" kern="0" dirty="0">
                <a:solidFill>
                  <a:schemeClr val="accent1">
                    <a:lumMod val="75000"/>
                  </a:schemeClr>
                </a:solidFill>
                <a:latin typeface="Arial" panose="020B0604020202020204" pitchFamily="34" charset="0"/>
                <a:ea typeface="Arial Unicode MS"/>
                <a:cs typeface="Arial" panose="020B0604020202020204" pitchFamily="34" charset="0"/>
              </a:rPr>
              <a:t>, part 1</a:t>
            </a:r>
            <a:endParaRPr lang="cs-CZ" sz="3200" b="1" kern="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46020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Pavel\Desktop\Star_Phylogeny_vs_Hierarchical_Tree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877" y="3139064"/>
            <a:ext cx="1829568" cy="15682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Pavel\Desktop\Star_Phylogeny_vs_Hierarchical_Tree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690" y="4797887"/>
            <a:ext cx="1627942" cy="15682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Pavel\Desktop\Fowl 2 species onl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8833" y="1556792"/>
            <a:ext cx="3579287" cy="506115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Pavel\Desktop\Fowl 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833" y="1556792"/>
            <a:ext cx="3579287" cy="50611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Pavel\Desktop\Fowl 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8833" y="1556792"/>
            <a:ext cx="3579287" cy="506115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Pavel\Desktop\Fowl legend.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6900" y="1578255"/>
            <a:ext cx="1679804" cy="1576576"/>
          </a:xfrm>
          <a:prstGeom prst="rect">
            <a:avLst/>
          </a:prstGeom>
          <a:noFill/>
          <a:extLst>
            <a:ext uri="{909E8E84-426E-40DD-AFC4-6F175D3DCCD1}">
              <a14:hiddenFill xmlns:a14="http://schemas.microsoft.com/office/drawing/2010/main">
                <a:solidFill>
                  <a:srgbClr val="FFFFFF"/>
                </a:solidFill>
              </a14:hiddenFill>
            </a:ext>
          </a:extLst>
        </p:spPr>
      </p:pic>
      <p:sp>
        <p:nvSpPr>
          <p:cNvPr id="3" name="TextovéPole 2"/>
          <p:cNvSpPr txBox="1"/>
          <p:nvPr/>
        </p:nvSpPr>
        <p:spPr>
          <a:xfrm>
            <a:off x="2534580" y="3540080"/>
            <a:ext cx="1677380" cy="923330"/>
          </a:xfrm>
          <a:prstGeom prst="rect">
            <a:avLst/>
          </a:prstGeom>
          <a:noFill/>
        </p:spPr>
        <p:txBody>
          <a:bodyPr wrap="square" rtlCol="0">
            <a:spAutoFit/>
          </a:bodyPr>
          <a:lstStyle/>
          <a:p>
            <a:r>
              <a:rPr lang="cs-CZ" dirty="0" err="1">
                <a:solidFill>
                  <a:srgbClr val="0000FF"/>
                </a:solidFill>
                <a:latin typeface="Arial" panose="020B0604020202020204" pitchFamily="34" charset="0"/>
                <a:cs typeface="Arial" panose="020B0604020202020204" pitchFamily="34" charset="0"/>
              </a:rPr>
              <a:t>What</a:t>
            </a:r>
            <a:r>
              <a:rPr lang="cs-CZ" dirty="0">
                <a:solidFill>
                  <a:srgbClr val="0000FF"/>
                </a:solidFill>
                <a:latin typeface="Arial" panose="020B0604020202020204" pitchFamily="34" charset="0"/>
                <a:cs typeface="Arial" panose="020B0604020202020204" pitchFamily="34" charset="0"/>
              </a:rPr>
              <a:t> standard </a:t>
            </a:r>
            <a:r>
              <a:rPr lang="cs-CZ" dirty="0" err="1">
                <a:solidFill>
                  <a:srgbClr val="0000FF"/>
                </a:solidFill>
                <a:latin typeface="Arial" panose="020B0604020202020204" pitchFamily="34" charset="0"/>
                <a:cs typeface="Arial" panose="020B0604020202020204" pitchFamily="34" charset="0"/>
              </a:rPr>
              <a:t>regression</a:t>
            </a:r>
            <a:r>
              <a:rPr lang="cs-CZ" dirty="0">
                <a:solidFill>
                  <a:srgbClr val="0000FF"/>
                </a:solidFill>
                <a:latin typeface="Arial" panose="020B0604020202020204" pitchFamily="34" charset="0"/>
                <a:cs typeface="Arial" panose="020B0604020202020204" pitchFamily="34" charset="0"/>
              </a:rPr>
              <a:t> </a:t>
            </a:r>
            <a:r>
              <a:rPr lang="cs-CZ" dirty="0" err="1">
                <a:solidFill>
                  <a:srgbClr val="0000FF"/>
                </a:solidFill>
                <a:latin typeface="Arial" panose="020B0604020202020204" pitchFamily="34" charset="0"/>
                <a:cs typeface="Arial" panose="020B0604020202020204" pitchFamily="34" charset="0"/>
              </a:rPr>
              <a:t>assumes</a:t>
            </a:r>
            <a:endParaRPr lang="cs-CZ" dirty="0">
              <a:solidFill>
                <a:srgbClr val="0000FF"/>
              </a:solidFill>
              <a:latin typeface="Arial" panose="020B0604020202020204" pitchFamily="34" charset="0"/>
              <a:cs typeface="Arial" panose="020B0604020202020204" pitchFamily="34" charset="0"/>
            </a:endParaRPr>
          </a:p>
        </p:txBody>
      </p:sp>
      <p:sp>
        <p:nvSpPr>
          <p:cNvPr id="18" name="TextovéPole 17"/>
          <p:cNvSpPr txBox="1"/>
          <p:nvPr/>
        </p:nvSpPr>
        <p:spPr>
          <a:xfrm>
            <a:off x="2534580" y="4888760"/>
            <a:ext cx="1866732" cy="1477328"/>
          </a:xfrm>
          <a:prstGeom prst="rect">
            <a:avLst/>
          </a:prstGeom>
          <a:noFill/>
        </p:spPr>
        <p:txBody>
          <a:bodyPr wrap="square" rtlCol="0">
            <a:spAutoFit/>
          </a:bodyPr>
          <a:lstStyle/>
          <a:p>
            <a:r>
              <a:rPr lang="cs-CZ" dirty="0" err="1">
                <a:solidFill>
                  <a:srgbClr val="FF0000"/>
                </a:solidFill>
                <a:latin typeface="Arial" panose="020B0604020202020204" pitchFamily="34" charset="0"/>
                <a:cs typeface="Arial" panose="020B0604020202020204" pitchFamily="34" charset="0"/>
              </a:rPr>
              <a:t>What</a:t>
            </a:r>
            <a:r>
              <a:rPr lang="cs-CZ" dirty="0">
                <a:solidFill>
                  <a:srgbClr val="FF0000"/>
                </a:solidFill>
                <a:latin typeface="Arial" panose="020B0604020202020204" pitchFamily="34" charset="0"/>
                <a:cs typeface="Arial" panose="020B0604020202020204" pitchFamily="34" charset="0"/>
              </a:rPr>
              <a:t> </a:t>
            </a:r>
            <a:r>
              <a:rPr lang="cs-CZ" dirty="0" err="1">
                <a:solidFill>
                  <a:srgbClr val="FF0000"/>
                </a:solidFill>
                <a:latin typeface="Arial" panose="020B0604020202020204" pitchFamily="34" charset="0"/>
                <a:cs typeface="Arial" panose="020B0604020202020204" pitchFamily="34" charset="0"/>
              </a:rPr>
              <a:t>phylogenetic</a:t>
            </a:r>
            <a:r>
              <a:rPr lang="cs-CZ" dirty="0">
                <a:solidFill>
                  <a:srgbClr val="FF0000"/>
                </a:solidFill>
                <a:latin typeface="Arial" panose="020B0604020202020204" pitchFamily="34" charset="0"/>
                <a:cs typeface="Arial" panose="020B0604020202020204" pitchFamily="34" charset="0"/>
              </a:rPr>
              <a:t> </a:t>
            </a:r>
            <a:r>
              <a:rPr lang="cs-CZ" dirty="0" err="1">
                <a:solidFill>
                  <a:srgbClr val="FF0000"/>
                </a:solidFill>
                <a:latin typeface="Arial" panose="020B0604020202020204" pitchFamily="34" charset="0"/>
                <a:cs typeface="Arial" panose="020B0604020202020204" pitchFamily="34" charset="0"/>
              </a:rPr>
              <a:t>comparative</a:t>
            </a:r>
            <a:r>
              <a:rPr lang="cs-CZ" dirty="0">
                <a:solidFill>
                  <a:srgbClr val="FF0000"/>
                </a:solidFill>
                <a:latin typeface="Arial" panose="020B0604020202020204" pitchFamily="34" charset="0"/>
                <a:cs typeface="Arial" panose="020B0604020202020204" pitchFamily="34" charset="0"/>
              </a:rPr>
              <a:t> </a:t>
            </a:r>
            <a:r>
              <a:rPr lang="cs-CZ" dirty="0" err="1">
                <a:solidFill>
                  <a:srgbClr val="FF0000"/>
                </a:solidFill>
                <a:latin typeface="Arial" panose="020B0604020202020204" pitchFamily="34" charset="0"/>
                <a:cs typeface="Arial" panose="020B0604020202020204" pitchFamily="34" charset="0"/>
              </a:rPr>
              <a:t>methods</a:t>
            </a:r>
            <a:r>
              <a:rPr lang="cs-CZ" dirty="0">
                <a:solidFill>
                  <a:srgbClr val="FF0000"/>
                </a:solidFill>
                <a:latin typeface="Arial" panose="020B0604020202020204" pitchFamily="34" charset="0"/>
                <a:cs typeface="Arial" panose="020B0604020202020204" pitchFamily="34" charset="0"/>
              </a:rPr>
              <a:t> </a:t>
            </a:r>
            <a:r>
              <a:rPr lang="cs-CZ" dirty="0" err="1">
                <a:solidFill>
                  <a:srgbClr val="FF0000"/>
                </a:solidFill>
                <a:latin typeface="Arial" panose="020B0604020202020204" pitchFamily="34" charset="0"/>
                <a:cs typeface="Arial" panose="020B0604020202020204" pitchFamily="34" charset="0"/>
              </a:rPr>
              <a:t>assume</a:t>
            </a:r>
            <a:endParaRPr lang="cs-CZ" dirty="0">
              <a:solidFill>
                <a:srgbClr val="FF0000"/>
              </a:solidFill>
              <a:latin typeface="Arial" panose="020B0604020202020204" pitchFamily="34" charset="0"/>
              <a:cs typeface="Arial" panose="020B0604020202020204" pitchFamily="34" charset="0"/>
            </a:endParaRPr>
          </a:p>
        </p:txBody>
      </p:sp>
      <p:sp>
        <p:nvSpPr>
          <p:cNvPr id="12" name="Rectangle 2"/>
          <p:cNvSpPr txBox="1">
            <a:spLocks noChangeArrowheads="1"/>
          </p:cNvSpPr>
          <p:nvPr/>
        </p:nvSpPr>
        <p:spPr>
          <a:xfrm>
            <a:off x="515937" y="333377"/>
            <a:ext cx="8199799"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Phylogenetic</a:t>
            </a:r>
            <a:r>
              <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comparative</a:t>
            </a:r>
            <a:r>
              <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methods</a:t>
            </a:r>
            <a:endPar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sp>
        <p:nvSpPr>
          <p:cNvPr id="13" name="Zástupný symbol pro obsah 2"/>
          <p:cNvSpPr txBox="1">
            <a:spLocks/>
          </p:cNvSpPr>
          <p:nvPr/>
        </p:nvSpPr>
        <p:spPr>
          <a:xfrm>
            <a:off x="838196" y="1888514"/>
            <a:ext cx="4738508" cy="76717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indent="-457200" eaLnBrk="1" hangingPunct="1">
              <a:buFont typeface="+mj-lt"/>
              <a:buAutoNum type="arabicPeriod"/>
            </a:pPr>
            <a:r>
              <a:rPr lang="cs-CZ" sz="2400" dirty="0" err="1">
                <a:latin typeface="Arial" panose="020B0604020202020204" pitchFamily="34" charset="0"/>
                <a:cs typeface="Arial" panose="020B0604020202020204" pitchFamily="34" charset="0"/>
              </a:rPr>
              <a:t>Trait</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evolution</a:t>
            </a:r>
            <a:endParaRPr lang="cs-CZ" sz="2400" dirty="0">
              <a:latin typeface="Arial" panose="020B0604020202020204" pitchFamily="34" charset="0"/>
              <a:cs typeface="Arial" panose="020B0604020202020204" pitchFamily="34" charset="0"/>
            </a:endParaRPr>
          </a:p>
          <a:p>
            <a:pPr marL="457200" indent="-457200" eaLnBrk="1" hangingPunct="1">
              <a:buFont typeface="+mj-lt"/>
              <a:buAutoNum type="arabicPeriod"/>
            </a:pPr>
            <a:r>
              <a:rPr lang="cs-CZ" sz="2400" dirty="0" err="1">
                <a:latin typeface="Arial" panose="020B0604020202020204" pitchFamily="34" charset="0"/>
                <a:cs typeface="Arial" panose="020B0604020202020204" pitchFamily="34" charset="0"/>
              </a:rPr>
              <a:t>Regression</a:t>
            </a:r>
            <a:endParaRPr lang="cs-CZ"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76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rverFPR\Redir\FPR\dudapa01\Desktop\ancStat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657369"/>
            <a:ext cx="2785737" cy="266241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serverFPR\Redir\FPR\dudapa01\Desktop\ordParsimonyTrac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999" y="1742302"/>
            <a:ext cx="2530874" cy="17595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a:xfrm>
            <a:off x="515937" y="333377"/>
            <a:ext cx="8199799"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What</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you</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need</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to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figure</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out</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first</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a:t>
            </a:r>
          </a:p>
        </p:txBody>
      </p:sp>
      <p:sp>
        <p:nvSpPr>
          <p:cNvPr id="7" name="Zástupný symbol pro obsah 2"/>
          <p:cNvSpPr txBox="1">
            <a:spLocks/>
          </p:cNvSpPr>
          <p:nvPr/>
        </p:nvSpPr>
        <p:spPr>
          <a:xfrm>
            <a:off x="685800" y="1742302"/>
            <a:ext cx="4724400"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cs-CZ" sz="2200" dirty="0" err="1">
                <a:latin typeface="Arial" panose="020B0604020202020204" pitchFamily="34" charset="0"/>
                <a:cs typeface="Arial" panose="020B0604020202020204" pitchFamily="34" charset="0"/>
              </a:rPr>
              <a:t>Phylogeny</a:t>
            </a:r>
            <a:r>
              <a:rPr lang="cs-CZ" sz="2200" dirty="0">
                <a:latin typeface="Arial" panose="020B0604020202020204" pitchFamily="34" charset="0"/>
                <a:cs typeface="Arial" panose="020B0604020202020204" pitchFamily="34" charset="0"/>
              </a:rPr>
              <a:t> = </a:t>
            </a:r>
            <a:r>
              <a:rPr lang="cs-CZ" sz="2200" dirty="0" err="1">
                <a:latin typeface="Arial" panose="020B0604020202020204" pitchFamily="34" charset="0"/>
                <a:cs typeface="Arial" panose="020B0604020202020204" pitchFamily="34" charset="0"/>
              </a:rPr>
              <a:t>topology</a:t>
            </a:r>
            <a:r>
              <a:rPr lang="cs-CZ" sz="2200" dirty="0">
                <a:latin typeface="Arial" panose="020B0604020202020204" pitchFamily="34" charset="0"/>
                <a:cs typeface="Arial" panose="020B0604020202020204" pitchFamily="34" charset="0"/>
              </a:rPr>
              <a:t> and </a:t>
            </a:r>
            <a:r>
              <a:rPr lang="cs-CZ" sz="2200" dirty="0" err="1">
                <a:latin typeface="Arial" panose="020B0604020202020204" pitchFamily="34" charset="0"/>
                <a:cs typeface="Arial" panose="020B0604020202020204" pitchFamily="34" charset="0"/>
              </a:rPr>
              <a:t>branch</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lengths</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proportional</a:t>
            </a:r>
            <a:r>
              <a:rPr lang="cs-CZ" sz="2200" dirty="0">
                <a:latin typeface="Arial" panose="020B0604020202020204" pitchFamily="34" charset="0"/>
                <a:cs typeface="Arial" panose="020B0604020202020204" pitchFamily="34" charset="0"/>
              </a:rPr>
              <a:t> to </a:t>
            </a:r>
            <a:r>
              <a:rPr lang="cs-CZ" sz="2200" dirty="0" err="1">
                <a:latin typeface="Arial" panose="020B0604020202020204" pitchFamily="34" charset="0"/>
                <a:cs typeface="Arial" panose="020B0604020202020204" pitchFamily="34" charset="0"/>
              </a:rPr>
              <a:t>time</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or</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amount</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of</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evolutionary</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change</a:t>
            </a:r>
            <a:r>
              <a:rPr lang="cs-CZ" sz="2200" dirty="0">
                <a:latin typeface="Arial" panose="020B0604020202020204" pitchFamily="34" charset="0"/>
                <a:cs typeface="Arial" panose="020B0604020202020204" pitchFamily="34" charset="0"/>
              </a:rPr>
              <a:t>?)</a:t>
            </a:r>
          </a:p>
          <a:p>
            <a:r>
              <a:rPr lang="cs-CZ" sz="2200" dirty="0" err="1">
                <a:latin typeface="Arial" panose="020B0604020202020204" pitchFamily="34" charset="0"/>
                <a:cs typeface="Arial" panose="020B0604020202020204" pitchFamily="34" charset="0"/>
              </a:rPr>
              <a:t>What</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should</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the</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phylogeny</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be</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based</a:t>
            </a:r>
            <a:r>
              <a:rPr lang="cs-CZ" sz="2200" dirty="0">
                <a:latin typeface="Arial" panose="020B0604020202020204" pitchFamily="34" charset="0"/>
                <a:cs typeface="Arial" panose="020B0604020202020204" pitchFamily="34" charset="0"/>
              </a:rPr>
              <a:t> on (</a:t>
            </a:r>
            <a:r>
              <a:rPr lang="cs-CZ" sz="2200" dirty="0" err="1">
                <a:latin typeface="Arial" panose="020B0604020202020204" pitchFamily="34" charset="0"/>
                <a:cs typeface="Arial" panose="020B0604020202020204" pitchFamily="34" charset="0"/>
              </a:rPr>
              <a:t>molecular</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morphological</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linguistic</a:t>
            </a:r>
            <a:r>
              <a:rPr lang="cs-CZ" sz="2200" dirty="0">
                <a:latin typeface="Arial" panose="020B0604020202020204" pitchFamily="34" charset="0"/>
                <a:cs typeface="Arial" panose="020B0604020202020204" pitchFamily="34" charset="0"/>
              </a:rPr>
              <a:t> data?)</a:t>
            </a:r>
          </a:p>
          <a:p>
            <a:r>
              <a:rPr lang="cs-CZ" sz="2200" dirty="0" err="1">
                <a:latin typeface="Arial" panose="020B0604020202020204" pitchFamily="34" charset="0"/>
                <a:cs typeface="Arial" panose="020B0604020202020204" pitchFamily="34" charset="0"/>
              </a:rPr>
              <a:t>Character</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coding</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how</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is</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the</a:t>
            </a:r>
            <a:r>
              <a:rPr lang="cs-CZ" sz="2200" dirty="0">
                <a:latin typeface="Arial" panose="020B0604020202020204" pitchFamily="34" charset="0"/>
                <a:cs typeface="Arial" panose="020B0604020202020204" pitchFamily="34" charset="0"/>
              </a:rPr>
              <a:t> diversity </a:t>
            </a:r>
            <a:r>
              <a:rPr lang="cs-CZ" sz="2200" dirty="0" err="1">
                <a:latin typeface="Arial" panose="020B0604020202020204" pitchFamily="34" charset="0"/>
                <a:cs typeface="Arial" panose="020B0604020202020204" pitchFamily="34" charset="0"/>
              </a:rPr>
              <a:t>best</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described</a:t>
            </a:r>
            <a:r>
              <a:rPr lang="cs-CZ" sz="2200" dirty="0">
                <a:latin typeface="Arial" panose="020B0604020202020204" pitchFamily="34" charset="0"/>
                <a:cs typeface="Arial" panose="020B0604020202020204" pitchFamily="34" charset="0"/>
              </a:rPr>
              <a:t> to </a:t>
            </a:r>
            <a:r>
              <a:rPr lang="cs-CZ" sz="2200" dirty="0" err="1">
                <a:latin typeface="Arial" panose="020B0604020202020204" pitchFamily="34" charset="0"/>
                <a:cs typeface="Arial" panose="020B0604020202020204" pitchFamily="34" charset="0"/>
              </a:rPr>
              <a:t>allow</a:t>
            </a:r>
            <a:r>
              <a:rPr lang="cs-CZ" sz="2200" dirty="0">
                <a:latin typeface="Arial" panose="020B0604020202020204" pitchFamily="34" charset="0"/>
                <a:cs typeface="Arial" panose="020B0604020202020204" pitchFamily="34" charset="0"/>
              </a:rPr>
              <a:t> for </a:t>
            </a:r>
            <a:r>
              <a:rPr lang="cs-CZ" sz="2200" dirty="0" err="1">
                <a:latin typeface="Arial" panose="020B0604020202020204" pitchFamily="34" charset="0"/>
                <a:cs typeface="Arial" panose="020B0604020202020204" pitchFamily="34" charset="0"/>
              </a:rPr>
              <a:t>testing</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your</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hypotheses</a:t>
            </a:r>
            <a:r>
              <a:rPr lang="cs-CZ" sz="2200" dirty="0">
                <a:latin typeface="Arial" panose="020B0604020202020204" pitchFamily="34" charset="0"/>
                <a:cs typeface="Arial" panose="020B0604020202020204" pitchFamily="34" charset="0"/>
              </a:rPr>
              <a:t>?)</a:t>
            </a:r>
          </a:p>
          <a:p>
            <a:r>
              <a:rPr lang="cs-CZ" sz="2200" dirty="0" err="1">
                <a:latin typeface="Arial" panose="020B0604020202020204" pitchFamily="34" charset="0"/>
                <a:cs typeface="Arial" panose="020B0604020202020204" pitchFamily="34" charset="0"/>
              </a:rPr>
              <a:t>Method</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of</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ancestral</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state</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reconstruction</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optimality</a:t>
            </a:r>
            <a:br>
              <a:rPr lang="cs-CZ" sz="2200" dirty="0">
                <a:latin typeface="Arial" panose="020B0604020202020204" pitchFamily="34" charset="0"/>
                <a:cs typeface="Arial" panose="020B0604020202020204" pitchFamily="34" charset="0"/>
              </a:rPr>
            </a:br>
            <a:r>
              <a:rPr lang="cs-CZ" sz="2200" dirty="0" err="1">
                <a:latin typeface="Arial" panose="020B0604020202020204" pitchFamily="34" charset="0"/>
                <a:cs typeface="Arial" panose="020B0604020202020204" pitchFamily="34" charset="0"/>
              </a:rPr>
              <a:t>criterion</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or</a:t>
            </a:r>
            <a:r>
              <a:rPr lang="cs-CZ" sz="2200" dirty="0">
                <a:latin typeface="Arial" panose="020B0604020202020204" pitchFamily="34" charset="0"/>
                <a:cs typeface="Arial" panose="020B0604020202020204" pitchFamily="34" charset="0"/>
              </a:rPr>
              <a:t> model-</a:t>
            </a:r>
            <a:r>
              <a:rPr lang="cs-CZ" sz="2200" dirty="0" err="1">
                <a:latin typeface="Arial" panose="020B0604020202020204" pitchFamily="34" charset="0"/>
                <a:cs typeface="Arial" panose="020B0604020202020204" pitchFamily="34" charset="0"/>
              </a:rPr>
              <a:t>based</a:t>
            </a:r>
            <a:r>
              <a:rPr lang="cs-CZ" sz="2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8089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1"/>
          <p:cNvSpPr>
            <a:spLocks noGrp="1"/>
          </p:cNvSpPr>
          <p:nvPr>
            <p:ph type="title"/>
          </p:nvPr>
        </p:nvSpPr>
        <p:spPr>
          <a:xfrm>
            <a:off x="628650" y="365126"/>
            <a:ext cx="7886700" cy="1325563"/>
          </a:xfrm>
        </p:spPr>
        <p:txBody>
          <a:bodyPr>
            <a:normAutofit/>
          </a:bodyPr>
          <a:lstStyle/>
          <a:p>
            <a:pPr algn="l"/>
            <a:r>
              <a:rPr lang="cs-CZ" altLang="cs-CZ" sz="3200" b="1" dirty="0">
                <a:solidFill>
                  <a:schemeClr val="accent1">
                    <a:lumMod val="75000"/>
                  </a:schemeClr>
                </a:solidFill>
                <a:latin typeface="Arial" panose="020B0604020202020204" pitchFamily="34" charset="0"/>
                <a:cs typeface="Arial" panose="020B0604020202020204" pitchFamily="34" charset="0"/>
              </a:rPr>
              <a:t>Software</a:t>
            </a:r>
          </a:p>
        </p:txBody>
      </p:sp>
      <p:sp>
        <p:nvSpPr>
          <p:cNvPr id="8" name="Rectangle 3"/>
          <p:cNvSpPr txBox="1">
            <a:spLocks noChangeArrowheads="1"/>
          </p:cNvSpPr>
          <p:nvPr/>
        </p:nvSpPr>
        <p:spPr>
          <a:xfrm>
            <a:off x="880984" y="1760140"/>
            <a:ext cx="4494212" cy="4770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cs-CZ" dirty="0">
              <a:latin typeface="Arial" panose="020B0604020202020204" pitchFamily="34" charset="0"/>
              <a:cs typeface="Arial" panose="020B0604020202020204" pitchFamily="34" charset="0"/>
            </a:endParaRPr>
          </a:p>
        </p:txBody>
      </p:sp>
      <p:pic>
        <p:nvPicPr>
          <p:cNvPr id="7" name="Obráze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635" y="1482896"/>
            <a:ext cx="2005385" cy="1611344"/>
          </a:xfrm>
          <a:prstGeom prst="rect">
            <a:avLst/>
          </a:prstGeom>
        </p:spPr>
      </p:pic>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2620" y="2288568"/>
            <a:ext cx="1988852" cy="2214858"/>
          </a:xfrm>
          <a:prstGeom prst="rect">
            <a:avLst/>
          </a:prstGeom>
        </p:spPr>
      </p:pic>
      <p:pic>
        <p:nvPicPr>
          <p:cNvPr id="10" name="Obráze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0852" y="3226756"/>
            <a:ext cx="1393623" cy="1207806"/>
          </a:xfrm>
          <a:prstGeom prst="rect">
            <a:avLst/>
          </a:prstGeom>
        </p:spPr>
      </p:pic>
      <p:pic>
        <p:nvPicPr>
          <p:cNvPr id="11" name="Obráze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2660" y="4578578"/>
            <a:ext cx="2952328" cy="1423346"/>
          </a:xfrm>
          <a:prstGeom prst="rect">
            <a:avLst/>
          </a:prstGeom>
        </p:spPr>
      </p:pic>
      <p:pic>
        <p:nvPicPr>
          <p:cNvPr id="5" name="Obrázek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272" y="2346444"/>
            <a:ext cx="3562474" cy="3713356"/>
          </a:xfrm>
          <a:prstGeom prst="rect">
            <a:avLst/>
          </a:prstGeom>
        </p:spPr>
      </p:pic>
      <p:pic>
        <p:nvPicPr>
          <p:cNvPr id="12" name="Obrázek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7834" y="1754445"/>
            <a:ext cx="3042835" cy="458909"/>
          </a:xfrm>
          <a:prstGeom prst="rect">
            <a:avLst/>
          </a:prstGeom>
        </p:spPr>
      </p:pic>
    </p:spTree>
    <p:extLst>
      <p:ext uri="{BB962C8B-B14F-4D97-AF65-F5344CB8AC3E}">
        <p14:creationId xmlns:p14="http://schemas.microsoft.com/office/powerpoint/2010/main" val="424310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34017C3-FBAC-E022-9C54-01EA18AA8827}"/>
              </a:ext>
            </a:extLst>
          </p:cNvPr>
          <p:cNvSpPr>
            <a:spLocks noGrp="1"/>
          </p:cNvSpPr>
          <p:nvPr>
            <p:ph type="title"/>
          </p:nvPr>
        </p:nvSpPr>
        <p:spPr/>
        <p:txBody>
          <a:bodyPr>
            <a:normAutofit/>
          </a:bodyPr>
          <a:lstStyle/>
          <a:p>
            <a:r>
              <a:rPr lang="en-US" sz="2400" b="1" kern="0" dirty="0">
                <a:solidFill>
                  <a:schemeClr val="accent1">
                    <a:lumMod val="75000"/>
                  </a:schemeClr>
                </a:solidFill>
                <a:latin typeface="Arial" panose="020B0604020202020204" pitchFamily="34" charset="0"/>
                <a:cs typeface="Arial" panose="020B0604020202020204" pitchFamily="34" charset="0"/>
              </a:rPr>
              <a:t>Materials</a:t>
            </a:r>
            <a:endParaRPr lang="en-US" sz="2400" dirty="0"/>
          </a:p>
        </p:txBody>
      </p:sp>
      <p:sp>
        <p:nvSpPr>
          <p:cNvPr id="3" name="Zástupný obsah 2">
            <a:extLst>
              <a:ext uri="{FF2B5EF4-FFF2-40B4-BE49-F238E27FC236}">
                <a16:creationId xmlns:a16="http://schemas.microsoft.com/office/drawing/2014/main" id="{119D2B77-5F11-5C42-030C-6FECEF8AB550}"/>
              </a:ext>
            </a:extLst>
          </p:cNvPr>
          <p:cNvSpPr>
            <a:spLocks noGrp="1"/>
          </p:cNvSpPr>
          <p:nvPr>
            <p:ph idx="1"/>
          </p:nvPr>
        </p:nvSpPr>
        <p:spPr/>
        <p:txBody>
          <a:bodyPr/>
          <a:lstStyle/>
          <a:p>
            <a:pPr marL="0" indent="0">
              <a:buNone/>
            </a:pPr>
            <a:r>
              <a:rPr lang="en-US" dirty="0">
                <a:hlinkClick r:id="rId2"/>
              </a:rPr>
              <a:t>github.com/gabrielsaffa/ISHE_workshop_2023</a:t>
            </a:r>
            <a:endParaRPr lang="en-US" dirty="0"/>
          </a:p>
          <a:p>
            <a:endParaRPr lang="en-US" dirty="0"/>
          </a:p>
        </p:txBody>
      </p:sp>
    </p:spTree>
    <p:extLst>
      <p:ext uri="{BB962C8B-B14F-4D97-AF65-F5344CB8AC3E}">
        <p14:creationId xmlns:p14="http://schemas.microsoft.com/office/powerpoint/2010/main" val="228464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1"/>
          <p:cNvSpPr>
            <a:spLocks noGrp="1"/>
          </p:cNvSpPr>
          <p:nvPr>
            <p:ph type="title"/>
          </p:nvPr>
        </p:nvSpPr>
        <p:spPr>
          <a:xfrm>
            <a:off x="628650" y="365126"/>
            <a:ext cx="7886700" cy="1325563"/>
          </a:xfrm>
        </p:spPr>
        <p:txBody>
          <a:bodyPr>
            <a:normAutofit/>
          </a:bodyPr>
          <a:lstStyle/>
          <a:p>
            <a:pPr algn="l"/>
            <a:r>
              <a:rPr lang="cs-CZ" altLang="cs-CZ" sz="3200" b="1" dirty="0">
                <a:solidFill>
                  <a:schemeClr val="accent1">
                    <a:lumMod val="75000"/>
                  </a:schemeClr>
                </a:solidFill>
                <a:latin typeface="Arial" panose="020B0604020202020204" pitchFamily="34" charset="0"/>
                <a:cs typeface="Arial" panose="020B0604020202020204" pitchFamily="34" charset="0"/>
              </a:rPr>
              <a:t>Open </a:t>
            </a:r>
            <a:r>
              <a:rPr lang="cs-CZ" altLang="cs-CZ" sz="3200" b="1" dirty="0" err="1">
                <a:solidFill>
                  <a:schemeClr val="accent1">
                    <a:lumMod val="75000"/>
                  </a:schemeClr>
                </a:solidFill>
                <a:latin typeface="Arial" panose="020B0604020202020204" pitchFamily="34" charset="0"/>
                <a:cs typeface="Arial" panose="020B0604020202020204" pitchFamily="34" charset="0"/>
              </a:rPr>
              <a:t>Winclada</a:t>
            </a:r>
            <a:r>
              <a:rPr lang="cs-CZ" altLang="cs-CZ" sz="3200" b="1" dirty="0">
                <a:solidFill>
                  <a:schemeClr val="accent1">
                    <a:lumMod val="75000"/>
                  </a:schemeClr>
                </a:solidFill>
                <a:latin typeface="Arial" panose="020B0604020202020204" pitchFamily="34" charset="0"/>
                <a:cs typeface="Arial" panose="020B0604020202020204" pitchFamily="34" charset="0"/>
              </a:rPr>
              <a:t>…</a:t>
            </a:r>
          </a:p>
        </p:txBody>
      </p:sp>
      <p:pic>
        <p:nvPicPr>
          <p:cNvPr id="2" name="Obrázek 1"/>
          <p:cNvPicPr>
            <a:picLocks noChangeAspect="1"/>
          </p:cNvPicPr>
          <p:nvPr/>
        </p:nvPicPr>
        <p:blipFill>
          <a:blip r:embed="rId3"/>
          <a:stretch>
            <a:fillRect/>
          </a:stretch>
        </p:blipFill>
        <p:spPr>
          <a:xfrm>
            <a:off x="0" y="1690689"/>
            <a:ext cx="9144000" cy="4910138"/>
          </a:xfrm>
          <a:prstGeom prst="rect">
            <a:avLst/>
          </a:prstGeom>
        </p:spPr>
      </p:pic>
    </p:spTree>
    <p:extLst>
      <p:ext uri="{BB962C8B-B14F-4D97-AF65-F5344CB8AC3E}">
        <p14:creationId xmlns:p14="http://schemas.microsoft.com/office/powerpoint/2010/main" val="1580829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1"/>
          <p:cNvSpPr>
            <a:spLocks noGrp="1"/>
          </p:cNvSpPr>
          <p:nvPr>
            <p:ph type="title"/>
          </p:nvPr>
        </p:nvSpPr>
        <p:spPr>
          <a:xfrm>
            <a:off x="628650" y="365126"/>
            <a:ext cx="7886700" cy="1325563"/>
          </a:xfrm>
        </p:spPr>
        <p:txBody>
          <a:bodyPr>
            <a:normAutofit/>
          </a:bodyPr>
          <a:lstStyle/>
          <a:p>
            <a:pPr algn="l"/>
            <a:r>
              <a:rPr lang="cs-CZ" altLang="cs-CZ" sz="3200" b="1" dirty="0" err="1">
                <a:solidFill>
                  <a:schemeClr val="accent1">
                    <a:lumMod val="75000"/>
                  </a:schemeClr>
                </a:solidFill>
                <a:latin typeface="Arial" panose="020B0604020202020204" pitchFamily="34" charset="0"/>
                <a:cs typeface="Arial" panose="020B0604020202020204" pitchFamily="34" charset="0"/>
              </a:rPr>
              <a:t>Phylogenies</a:t>
            </a:r>
            <a:endParaRPr lang="cs-CZ" altLang="cs-CZ" sz="3200" b="1" dirty="0">
              <a:solidFill>
                <a:schemeClr val="accent1">
                  <a:lumMod val="75000"/>
                </a:schemeClr>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81"/>
          <a:stretch/>
        </p:blipFill>
        <p:spPr bwMode="auto">
          <a:xfrm>
            <a:off x="4140716" y="254000"/>
            <a:ext cx="4768202" cy="2834640"/>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Obráze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0716" y="3321686"/>
            <a:ext cx="4768202" cy="3312906"/>
          </a:xfrm>
          <a:prstGeom prst="rect">
            <a:avLst/>
          </a:prstGeom>
        </p:spPr>
      </p:pic>
      <p:sp>
        <p:nvSpPr>
          <p:cNvPr id="10" name="Zástupný symbol pro obsah 2"/>
          <p:cNvSpPr txBox="1">
            <a:spLocks/>
          </p:cNvSpPr>
          <p:nvPr/>
        </p:nvSpPr>
        <p:spPr>
          <a:xfrm>
            <a:off x="685800" y="1742302"/>
            <a:ext cx="3195320"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sz="2200" dirty="0" err="1">
                <a:latin typeface="Arial" panose="020B0604020202020204" pitchFamily="34" charset="0"/>
                <a:cs typeface="Arial" panose="020B0604020202020204" pitchFamily="34" charset="0"/>
              </a:rPr>
              <a:t>Where</a:t>
            </a:r>
            <a:r>
              <a:rPr lang="cs-CZ" sz="2200" dirty="0">
                <a:latin typeface="Arial" panose="020B0604020202020204" pitchFamily="34" charset="0"/>
                <a:cs typeface="Arial" panose="020B0604020202020204" pitchFamily="34" charset="0"/>
              </a:rPr>
              <a:t> to </a:t>
            </a:r>
            <a:r>
              <a:rPr lang="cs-CZ" sz="2200" dirty="0" err="1">
                <a:latin typeface="Arial" panose="020B0604020202020204" pitchFamily="34" charset="0"/>
                <a:cs typeface="Arial" panose="020B0604020202020204" pitchFamily="34" charset="0"/>
              </a:rPr>
              <a:t>get</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trees</a:t>
            </a:r>
            <a:br>
              <a:rPr lang="cs-CZ" sz="2200" dirty="0">
                <a:latin typeface="Arial" panose="020B0604020202020204" pitchFamily="34" charset="0"/>
                <a:cs typeface="Arial" panose="020B0604020202020204" pitchFamily="34" charset="0"/>
              </a:rPr>
            </a:br>
            <a:r>
              <a:rPr lang="cs-CZ" sz="2200" dirty="0">
                <a:latin typeface="Arial" panose="020B0604020202020204" pitchFamily="34" charset="0"/>
                <a:cs typeface="Arial" panose="020B0604020202020204" pitchFamily="34" charset="0"/>
              </a:rPr>
              <a:t>(</a:t>
            </a:r>
            <a:r>
              <a:rPr lang="cs-CZ" sz="2200" dirty="0" err="1">
                <a:latin typeface="Arial" panose="020B0604020202020204" pitchFamily="34" charset="0"/>
                <a:cs typeface="Arial" panose="020B0604020202020204" pitchFamily="34" charset="0"/>
              </a:rPr>
              <a:t>if</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you</a:t>
            </a:r>
            <a:r>
              <a:rPr lang="cs-CZ" sz="2200" dirty="0">
                <a:latin typeface="Arial" panose="020B0604020202020204" pitchFamily="34" charset="0"/>
                <a:cs typeface="Arial" panose="020B0604020202020204" pitchFamily="34" charset="0"/>
              </a:rPr>
              <a:t> don</a:t>
            </a:r>
            <a:r>
              <a:rPr lang="en-US" sz="2200" dirty="0">
                <a:latin typeface="Arial" panose="020B0604020202020204" pitchFamily="34" charset="0"/>
                <a:cs typeface="Arial" panose="020B0604020202020204" pitchFamily="34" charset="0"/>
              </a:rPr>
              <a:t>’t want to build them </a:t>
            </a:r>
            <a:r>
              <a:rPr lang="cs-CZ" sz="2200" dirty="0">
                <a:latin typeface="Arial" panose="020B0604020202020204" pitchFamily="34" charset="0"/>
                <a:cs typeface="Arial" panose="020B0604020202020204" pitchFamily="34" charset="0"/>
              </a:rPr>
              <a:t>y</a:t>
            </a:r>
            <a:r>
              <a:rPr lang="en-US" sz="2200" dirty="0" err="1">
                <a:latin typeface="Arial" panose="020B0604020202020204" pitchFamily="34" charset="0"/>
                <a:cs typeface="Arial" panose="020B0604020202020204" pitchFamily="34" charset="0"/>
              </a:rPr>
              <a:t>ourself</a:t>
            </a:r>
            <a:r>
              <a:rPr lang="cs-CZ" sz="2200" dirty="0">
                <a:latin typeface="Arial" panose="020B0604020202020204" pitchFamily="34" charset="0"/>
                <a:cs typeface="Arial" panose="020B0604020202020204" pitchFamily="34" charset="0"/>
              </a:rPr>
              <a:t>)?</a:t>
            </a:r>
          </a:p>
          <a:p>
            <a:pPr>
              <a:spcBef>
                <a:spcPct val="0"/>
              </a:spcBef>
            </a:pPr>
            <a:r>
              <a:rPr lang="cs-CZ" sz="2200" dirty="0">
                <a:solidFill>
                  <a:schemeClr val="accent1">
                    <a:lumMod val="75000"/>
                  </a:schemeClr>
                </a:solidFill>
                <a:latin typeface="Arial" panose="020B0604020202020204" pitchFamily="34" charset="0"/>
                <a:cs typeface="Arial" panose="020B0604020202020204" pitchFamily="34" charset="0"/>
              </a:rPr>
              <a:t>10ktrees.org</a:t>
            </a:r>
          </a:p>
          <a:p>
            <a:pPr>
              <a:spcBef>
                <a:spcPct val="0"/>
              </a:spcBef>
            </a:pPr>
            <a:r>
              <a:rPr lang="en-US" sz="2200" dirty="0">
                <a:solidFill>
                  <a:schemeClr val="accent1">
                    <a:lumMod val="75000"/>
                  </a:schemeClr>
                </a:solidFill>
                <a:latin typeface="Arial" panose="020B0604020202020204" pitchFamily="34" charset="0"/>
                <a:cs typeface="Arial" panose="020B0604020202020204" pitchFamily="34" charset="0"/>
              </a:rPr>
              <a:t>vertlife.org</a:t>
            </a:r>
            <a:endParaRPr lang="cs-CZ" sz="2200" dirty="0">
              <a:solidFill>
                <a:schemeClr val="accent1">
                  <a:lumMod val="75000"/>
                </a:schemeClr>
              </a:solidFill>
              <a:latin typeface="Arial" panose="020B0604020202020204" pitchFamily="34" charset="0"/>
              <a:cs typeface="Arial" panose="020B0604020202020204" pitchFamily="34" charset="0"/>
            </a:endParaRPr>
          </a:p>
          <a:p>
            <a:pPr>
              <a:spcBef>
                <a:spcPct val="0"/>
              </a:spcBef>
            </a:pPr>
            <a:r>
              <a:rPr lang="cs-CZ" sz="2200" dirty="0" err="1">
                <a:latin typeface="Arial" panose="020B0604020202020204" pitchFamily="34" charset="0"/>
                <a:cs typeface="Arial" panose="020B0604020202020204" pitchFamily="34" charset="0"/>
              </a:rPr>
              <a:t>Repositories</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of</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time-calibrated</a:t>
            </a:r>
            <a:r>
              <a:rPr lang="cs-CZ"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B</a:t>
            </a:r>
            <a:r>
              <a:rPr lang="cs-CZ" sz="2200" dirty="0" err="1">
                <a:latin typeface="Arial" panose="020B0604020202020204" pitchFamily="34" charset="0"/>
                <a:cs typeface="Arial" panose="020B0604020202020204" pitchFamily="34" charset="0"/>
              </a:rPr>
              <a:t>ayesian</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vertebrate</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tre</a:t>
            </a:r>
            <a:r>
              <a:rPr lang="en-US" sz="2200" dirty="0">
                <a:latin typeface="Arial" panose="020B0604020202020204" pitchFamily="34" charset="0"/>
                <a:cs typeface="Arial" panose="020B0604020202020204" pitchFamily="34" charset="0"/>
              </a:rPr>
              <a:t>e</a:t>
            </a:r>
            <a:r>
              <a:rPr lang="cs-CZ" sz="2200" dirty="0">
                <a:latin typeface="Arial" panose="020B0604020202020204" pitchFamily="34" charset="0"/>
                <a:cs typeface="Arial" panose="020B0604020202020204" pitchFamily="34" charset="0"/>
              </a:rPr>
              <a:t>s</a:t>
            </a:r>
          </a:p>
          <a:p>
            <a:pPr>
              <a:spcBef>
                <a:spcPct val="0"/>
              </a:spcBef>
            </a:pPr>
            <a:r>
              <a:rPr lang="cs-CZ" sz="2200" dirty="0" err="1">
                <a:latin typeface="Arial" panose="020B0604020202020204" pitchFamily="34" charset="0"/>
                <a:cs typeface="Arial" panose="020B0604020202020204" pitchFamily="34" charset="0"/>
              </a:rPr>
              <a:t>You</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can</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easily</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download</a:t>
            </a:r>
            <a:r>
              <a:rPr lang="cs-CZ" sz="2200" dirty="0">
                <a:latin typeface="Arial" panose="020B0604020202020204" pitchFamily="34" charset="0"/>
                <a:cs typeface="Arial" panose="020B0604020202020204" pitchFamily="34" charset="0"/>
              </a:rPr>
              <a:t> a </a:t>
            </a:r>
            <a:r>
              <a:rPr lang="cs-CZ" sz="2200" dirty="0" err="1">
                <a:latin typeface="Arial" panose="020B0604020202020204" pitchFamily="34" charset="0"/>
                <a:cs typeface="Arial" panose="020B0604020202020204" pitchFamily="34" charset="0"/>
              </a:rPr>
              <a:t>specified</a:t>
            </a:r>
            <a:r>
              <a:rPr lang="cs-CZ" sz="2200" dirty="0">
                <a:latin typeface="Arial" panose="020B0604020202020204" pitchFamily="34" charset="0"/>
                <a:cs typeface="Arial" panose="020B0604020202020204" pitchFamily="34" charset="0"/>
              </a:rPr>
              <a:t> set </a:t>
            </a:r>
            <a:r>
              <a:rPr lang="cs-CZ" sz="2200" dirty="0" err="1">
                <a:latin typeface="Arial" panose="020B0604020202020204" pitchFamily="34" charset="0"/>
                <a:cs typeface="Arial" panose="020B0604020202020204" pitchFamily="34" charset="0"/>
              </a:rPr>
              <a:t>of</a:t>
            </a:r>
            <a:r>
              <a:rPr lang="cs-CZ" sz="2200" dirty="0">
                <a:latin typeface="Arial" panose="020B0604020202020204" pitchFamily="34" charset="0"/>
                <a:cs typeface="Arial" panose="020B0604020202020204" pitchFamily="34" charset="0"/>
              </a:rPr>
              <a:t> taxa and sample </a:t>
            </a:r>
            <a:r>
              <a:rPr lang="cs-CZ" sz="2200" dirty="0" err="1">
                <a:latin typeface="Arial" panose="020B0604020202020204" pitchFamily="34" charset="0"/>
                <a:cs typeface="Arial" panose="020B0604020202020204" pitchFamily="34" charset="0"/>
              </a:rPr>
              <a:t>of</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trees</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748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1"/>
          <p:cNvSpPr>
            <a:spLocks noGrp="1"/>
          </p:cNvSpPr>
          <p:nvPr>
            <p:ph type="title"/>
          </p:nvPr>
        </p:nvSpPr>
        <p:spPr>
          <a:xfrm>
            <a:off x="628650" y="365126"/>
            <a:ext cx="7886700" cy="1325563"/>
          </a:xfrm>
        </p:spPr>
        <p:txBody>
          <a:bodyPr>
            <a:normAutofit/>
          </a:bodyPr>
          <a:lstStyle/>
          <a:p>
            <a:pPr algn="l"/>
            <a:r>
              <a:rPr lang="cs-CZ" altLang="cs-CZ" sz="3200" b="1" dirty="0">
                <a:solidFill>
                  <a:schemeClr val="accent1">
                    <a:lumMod val="75000"/>
                  </a:schemeClr>
                </a:solidFill>
                <a:latin typeface="Arial" panose="020B0604020202020204" pitchFamily="34" charset="0"/>
                <a:cs typeface="Arial" panose="020B0604020202020204" pitchFamily="34" charset="0"/>
              </a:rPr>
              <a:t>Open </a:t>
            </a:r>
            <a:r>
              <a:rPr lang="cs-CZ" altLang="cs-CZ" sz="3200" b="1" dirty="0" err="1">
                <a:solidFill>
                  <a:schemeClr val="accent1">
                    <a:lumMod val="75000"/>
                  </a:schemeClr>
                </a:solidFill>
                <a:latin typeface="Arial" panose="020B0604020202020204" pitchFamily="34" charset="0"/>
                <a:cs typeface="Arial" panose="020B0604020202020204" pitchFamily="34" charset="0"/>
              </a:rPr>
              <a:t>Mesquite</a:t>
            </a:r>
            <a:r>
              <a:rPr lang="cs-CZ" altLang="cs-CZ" sz="3200" b="1" dirty="0">
                <a:solidFill>
                  <a:schemeClr val="accent1">
                    <a:lumMod val="75000"/>
                  </a:schemeClr>
                </a:solidFill>
                <a:latin typeface="Arial" panose="020B0604020202020204" pitchFamily="34" charset="0"/>
                <a:cs typeface="Arial" panose="020B0604020202020204" pitchFamily="34" charset="0"/>
              </a:rPr>
              <a:t>…</a:t>
            </a:r>
          </a:p>
        </p:txBody>
      </p:sp>
      <p:pic>
        <p:nvPicPr>
          <p:cNvPr id="7" name="Obrázek 6"/>
          <p:cNvPicPr>
            <a:picLocks noChangeAspect="1"/>
          </p:cNvPicPr>
          <p:nvPr/>
        </p:nvPicPr>
        <p:blipFill>
          <a:blip r:embed="rId3"/>
          <a:stretch>
            <a:fillRect/>
          </a:stretch>
        </p:blipFill>
        <p:spPr>
          <a:xfrm>
            <a:off x="8725" y="1690689"/>
            <a:ext cx="9135275" cy="4905452"/>
          </a:xfrm>
          <a:prstGeom prst="rect">
            <a:avLst/>
          </a:prstGeom>
        </p:spPr>
      </p:pic>
    </p:spTree>
    <p:extLst>
      <p:ext uri="{BB962C8B-B14F-4D97-AF65-F5344CB8AC3E}">
        <p14:creationId xmlns:p14="http://schemas.microsoft.com/office/powerpoint/2010/main" val="1158396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1"/>
          <p:cNvSpPr>
            <a:spLocks noGrp="1"/>
          </p:cNvSpPr>
          <p:nvPr>
            <p:ph type="title"/>
          </p:nvPr>
        </p:nvSpPr>
        <p:spPr>
          <a:xfrm>
            <a:off x="628650" y="365126"/>
            <a:ext cx="7886700" cy="1325563"/>
          </a:xfrm>
        </p:spPr>
        <p:txBody>
          <a:bodyPr>
            <a:normAutofit/>
          </a:bodyPr>
          <a:lstStyle/>
          <a:p>
            <a:pPr algn="l"/>
            <a:r>
              <a:rPr lang="cs-CZ" altLang="cs-CZ" sz="3200" b="1" dirty="0" err="1">
                <a:solidFill>
                  <a:schemeClr val="accent1">
                    <a:lumMod val="75000"/>
                  </a:schemeClr>
                </a:solidFill>
                <a:latin typeface="Arial" panose="020B0604020202020204" pitchFamily="34" charset="0"/>
                <a:cs typeface="Arial" panose="020B0604020202020204" pitchFamily="34" charset="0"/>
              </a:rPr>
              <a:t>Character</a:t>
            </a:r>
            <a:r>
              <a:rPr lang="cs-CZ" altLang="cs-CZ" sz="3200" b="1" dirty="0">
                <a:solidFill>
                  <a:schemeClr val="accent1">
                    <a:lumMod val="75000"/>
                  </a:schemeClr>
                </a:solidFill>
                <a:latin typeface="Arial" panose="020B0604020202020204" pitchFamily="34" charset="0"/>
                <a:cs typeface="Arial" panose="020B0604020202020204" pitchFamily="34" charset="0"/>
              </a:rPr>
              <a:t> </a:t>
            </a:r>
            <a:r>
              <a:rPr lang="cs-CZ" altLang="cs-CZ" sz="3200" b="1" dirty="0" err="1">
                <a:solidFill>
                  <a:schemeClr val="accent1">
                    <a:lumMod val="75000"/>
                  </a:schemeClr>
                </a:solidFill>
                <a:latin typeface="Arial" panose="020B0604020202020204" pitchFamily="34" charset="0"/>
                <a:cs typeface="Arial" panose="020B0604020202020204" pitchFamily="34" charset="0"/>
              </a:rPr>
              <a:t>coding</a:t>
            </a:r>
            <a:endParaRPr lang="cs-CZ" altLang="cs-CZ" sz="3200" b="1" dirty="0">
              <a:solidFill>
                <a:schemeClr val="accent1">
                  <a:lumMod val="75000"/>
                </a:schemeClr>
              </a:solidFill>
              <a:latin typeface="Arial" panose="020B0604020202020204" pitchFamily="34" charset="0"/>
              <a:cs typeface="Arial" panose="020B0604020202020204" pitchFamily="34" charset="0"/>
            </a:endParaRPr>
          </a:p>
        </p:txBody>
      </p:sp>
      <p:sp>
        <p:nvSpPr>
          <p:cNvPr id="8" name="Rectangle 3"/>
          <p:cNvSpPr txBox="1">
            <a:spLocks noChangeArrowheads="1"/>
          </p:cNvSpPr>
          <p:nvPr/>
        </p:nvSpPr>
        <p:spPr>
          <a:xfrm>
            <a:off x="684213" y="1690690"/>
            <a:ext cx="4494212" cy="4770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cs-CZ" dirty="0">
              <a:latin typeface="Arial" panose="020B0604020202020204" pitchFamily="34" charset="0"/>
              <a:cs typeface="Arial" panose="020B0604020202020204" pitchFamily="34" charset="0"/>
            </a:endParaRPr>
          </a:p>
        </p:txBody>
      </p:sp>
      <p:sp>
        <p:nvSpPr>
          <p:cNvPr id="15" name="Rectangle 3"/>
          <p:cNvSpPr txBox="1">
            <a:spLocks noChangeArrowheads="1"/>
          </p:cNvSpPr>
          <p:nvPr/>
        </p:nvSpPr>
        <p:spPr>
          <a:xfrm>
            <a:off x="684212" y="1805650"/>
            <a:ext cx="4158285" cy="4655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dirty="0">
                <a:latin typeface="Arial" panose="020B0604020202020204" pitchFamily="34" charset="0"/>
                <a:cs typeface="Arial" panose="020B0604020202020204" pitchFamily="34" charset="0"/>
              </a:rPr>
              <a:t>Binary </a:t>
            </a:r>
            <a:r>
              <a:rPr lang="cs-CZ" dirty="0" err="1">
                <a:latin typeface="Arial" panose="020B0604020202020204" pitchFamily="34" charset="0"/>
                <a:cs typeface="Arial" panose="020B0604020202020204" pitchFamily="34" charset="0"/>
              </a:rPr>
              <a:t>or</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multistate</a:t>
            </a:r>
            <a:r>
              <a:rPr lang="cs-CZ" dirty="0">
                <a:latin typeface="Arial" panose="020B0604020202020204" pitchFamily="34" charset="0"/>
                <a:cs typeface="Arial" panose="020B0604020202020204" pitchFamily="34" charset="0"/>
              </a:rPr>
              <a:t>?</a:t>
            </a:r>
          </a:p>
          <a:p>
            <a:r>
              <a:rPr lang="cs-CZ" dirty="0" err="1">
                <a:latin typeface="Arial" panose="020B0604020202020204" pitchFamily="34" charset="0"/>
                <a:cs typeface="Arial" panose="020B0604020202020204" pitchFamily="34" charset="0"/>
              </a:rPr>
              <a:t>Additive</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or</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nonadittive</a:t>
            </a:r>
            <a:r>
              <a:rPr lang="cs-CZ" dirty="0">
                <a:latin typeface="Arial" panose="020B0604020202020204" pitchFamily="34" charset="0"/>
                <a:cs typeface="Arial" panose="020B0604020202020204" pitchFamily="34" charset="0"/>
              </a:rPr>
              <a:t>?</a:t>
            </a:r>
          </a:p>
          <a:p>
            <a:r>
              <a:rPr lang="cs-CZ" dirty="0" err="1">
                <a:latin typeface="Arial" panose="020B0604020202020204" pitchFamily="34" charset="0"/>
                <a:cs typeface="Arial" panose="020B0604020202020204" pitchFamily="34" charset="0"/>
              </a:rPr>
              <a:t>Discreet</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or</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continuos</a:t>
            </a:r>
            <a:r>
              <a:rPr lang="cs-CZ" dirty="0">
                <a:latin typeface="Arial" panose="020B0604020202020204" pitchFamily="34" charset="0"/>
                <a:cs typeface="Arial" panose="020B0604020202020204" pitchFamily="34" charset="0"/>
              </a:rPr>
              <a:t>?</a:t>
            </a:r>
          </a:p>
          <a:p>
            <a:r>
              <a:rPr lang="cs-CZ" dirty="0" err="1">
                <a:latin typeface="Arial" panose="020B0604020202020204" pitchFamily="34" charset="0"/>
                <a:cs typeface="Arial" panose="020B0604020202020204" pitchFamily="34" charset="0"/>
              </a:rPr>
              <a:t>Weighted</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or</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unweighted</a:t>
            </a:r>
            <a:r>
              <a:rPr lang="cs-CZ" dirty="0">
                <a:latin typeface="Arial" panose="020B0604020202020204" pitchFamily="34" charset="0"/>
                <a:cs typeface="Arial" panose="020B0604020202020204" pitchFamily="34" charset="0"/>
              </a:rPr>
              <a:t>?</a:t>
            </a:r>
          </a:p>
          <a:p>
            <a:r>
              <a:rPr lang="cs-CZ" dirty="0" err="1">
                <a:latin typeface="Arial" panose="020B0604020202020204" pitchFamily="34" charset="0"/>
                <a:cs typeface="Arial" panose="020B0604020202020204" pitchFamily="34" charset="0"/>
              </a:rPr>
              <a:t>Every</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character</a:t>
            </a:r>
            <a:r>
              <a:rPr lang="cs-CZ" dirty="0">
                <a:latin typeface="Arial" panose="020B0604020202020204" pitchFamily="34" charset="0"/>
                <a:cs typeface="Arial" panose="020B0604020202020204" pitchFamily="34" charset="0"/>
              </a:rPr>
              <a:t> = </a:t>
            </a:r>
            <a:r>
              <a:rPr lang="cs-CZ" dirty="0" err="1">
                <a:latin typeface="Arial" panose="020B0604020202020204" pitchFamily="34" charset="0"/>
                <a:cs typeface="Arial" panose="020B0604020202020204" pitchFamily="34" charset="0"/>
              </a:rPr>
              <a:t>hypothesis</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about</a:t>
            </a:r>
            <a:r>
              <a:rPr lang="cs-CZ" dirty="0">
                <a:latin typeface="Arial" panose="020B0604020202020204" pitchFamily="34" charset="0"/>
                <a:cs typeface="Arial" panose="020B0604020202020204" pitchFamily="34" charset="0"/>
              </a:rPr>
              <a:t> homology</a:t>
            </a:r>
          </a:p>
          <a:p>
            <a:r>
              <a:rPr lang="cs-CZ" dirty="0" err="1">
                <a:latin typeface="Arial" panose="020B0604020202020204" pitchFamily="34" charset="0"/>
                <a:cs typeface="Arial" panose="020B0604020202020204" pitchFamily="34" charset="0"/>
              </a:rPr>
              <a:t>Optimization</a:t>
            </a:r>
            <a:r>
              <a:rPr lang="cs-CZ"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2" name="Obrázek 1"/>
          <p:cNvPicPr>
            <a:picLocks noChangeAspect="1"/>
          </p:cNvPicPr>
          <p:nvPr/>
        </p:nvPicPr>
        <p:blipFill>
          <a:blip r:embed="rId3"/>
          <a:stretch>
            <a:fillRect/>
          </a:stretch>
        </p:blipFill>
        <p:spPr>
          <a:xfrm>
            <a:off x="4161102" y="3963602"/>
            <a:ext cx="4682970" cy="2514309"/>
          </a:xfrm>
          <a:prstGeom prst="rect">
            <a:avLst/>
          </a:prstGeom>
        </p:spPr>
      </p:pic>
      <p:pic>
        <p:nvPicPr>
          <p:cNvPr id="7" name="Obráze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9369" y="1150995"/>
            <a:ext cx="2754670" cy="1442922"/>
          </a:xfrm>
          <a:prstGeom prst="rect">
            <a:avLst/>
          </a:prstGeom>
          <a:noFill/>
          <a:ln w="12700">
            <a:solidFill>
              <a:schemeClr val="tx1"/>
            </a:solidFill>
            <a:miter lim="800000"/>
            <a:headEnd/>
            <a:tailEnd/>
          </a:ln>
        </p:spPr>
      </p:pic>
      <p:pic>
        <p:nvPicPr>
          <p:cNvPr id="9" name="Obráze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5828" y="-139792"/>
            <a:ext cx="1395465" cy="1132063"/>
          </a:xfrm>
          <a:prstGeom prst="rect">
            <a:avLst/>
          </a:prstGeom>
        </p:spPr>
      </p:pic>
      <p:pic>
        <p:nvPicPr>
          <p:cNvPr id="10" name="Obrázek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2478" y="-12411"/>
            <a:ext cx="1261561" cy="1004682"/>
          </a:xfrm>
          <a:prstGeom prst="rect">
            <a:avLst/>
          </a:prstGeom>
        </p:spPr>
      </p:pic>
      <p:pic>
        <p:nvPicPr>
          <p:cNvPr id="11" name="Obrázek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1822" y="482790"/>
            <a:ext cx="2772248" cy="3321748"/>
          </a:xfrm>
          <a:prstGeom prst="rect">
            <a:avLst/>
          </a:prstGeom>
        </p:spPr>
      </p:pic>
      <p:sp>
        <p:nvSpPr>
          <p:cNvPr id="12" name="TextovéPole 11"/>
          <p:cNvSpPr txBox="1"/>
          <p:nvPr/>
        </p:nvSpPr>
        <p:spPr>
          <a:xfrm>
            <a:off x="9710121" y="6179539"/>
            <a:ext cx="3696077" cy="523220"/>
          </a:xfrm>
          <a:prstGeom prst="rect">
            <a:avLst/>
          </a:prstGeom>
          <a:noFill/>
        </p:spPr>
        <p:txBody>
          <a:bodyPr wrap="square" rtlCol="0">
            <a:spAutoFit/>
          </a:bodyPr>
          <a:lstStyle/>
          <a:p>
            <a:pPr algn="ctr">
              <a:defRPr/>
            </a:pPr>
            <a:r>
              <a:rPr lang="cs-CZ" sz="2800" dirty="0"/>
              <a:t>n = 7; x = 3; x</a:t>
            </a:r>
            <a:r>
              <a:rPr lang="cs-CZ" sz="2800" baseline="30000" dirty="0"/>
              <a:t>n</a:t>
            </a:r>
            <a:r>
              <a:rPr lang="cs-CZ" sz="2800" dirty="0"/>
              <a:t> = 729 (!)</a:t>
            </a:r>
          </a:p>
        </p:txBody>
      </p:sp>
      <p:pic>
        <p:nvPicPr>
          <p:cNvPr id="14" name="Picture 3" descr="C:\Users\Pavel\Desktop\Obrázek2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369" y="3017734"/>
            <a:ext cx="3866829" cy="29995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0008" y="-1227699"/>
            <a:ext cx="5313485" cy="7722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411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1"/>
          <p:cNvSpPr>
            <a:spLocks noGrp="1"/>
          </p:cNvSpPr>
          <p:nvPr>
            <p:ph type="title"/>
          </p:nvPr>
        </p:nvSpPr>
        <p:spPr>
          <a:xfrm>
            <a:off x="628650" y="365126"/>
            <a:ext cx="7886700" cy="1325563"/>
          </a:xfrm>
        </p:spPr>
        <p:txBody>
          <a:bodyPr>
            <a:normAutofit/>
          </a:bodyPr>
          <a:lstStyle/>
          <a:p>
            <a:pPr algn="l"/>
            <a:r>
              <a:rPr lang="cs-CZ" altLang="cs-CZ" sz="3200" b="1" dirty="0">
                <a:solidFill>
                  <a:schemeClr val="accent1">
                    <a:lumMod val="75000"/>
                  </a:schemeClr>
                </a:solidFill>
                <a:latin typeface="Arial" panose="020B0604020202020204" pitchFamily="34" charset="0"/>
                <a:cs typeface="Arial" panose="020B0604020202020204" pitchFamily="34" charset="0"/>
              </a:rPr>
              <a:t>Homology?</a:t>
            </a:r>
          </a:p>
        </p:txBody>
      </p:sp>
      <p:pic>
        <p:nvPicPr>
          <p:cNvPr id="7" name="Picture 2" descr="Masculine secondary sexual adornments a comparative perspective - Sexual  Sel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630904"/>
            <a:ext cx="4792597" cy="374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4000" y="2762207"/>
            <a:ext cx="2685729" cy="3484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txBox="1">
            <a:spLocks noChangeArrowheads="1"/>
          </p:cNvSpPr>
          <p:nvPr/>
        </p:nvSpPr>
        <p:spPr>
          <a:xfrm>
            <a:off x="684212" y="1805650"/>
            <a:ext cx="7975517" cy="46554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dirty="0">
                <a:latin typeface="Arial" panose="020B0604020202020204" pitchFamily="34" charset="0"/>
                <a:cs typeface="Arial" panose="020B0604020202020204" pitchFamily="34" charset="0"/>
              </a:rPr>
              <a:t>Male androgen-</a:t>
            </a:r>
            <a:r>
              <a:rPr lang="cs-CZ" dirty="0" err="1">
                <a:latin typeface="Arial" panose="020B0604020202020204" pitchFamily="34" charset="0"/>
                <a:cs typeface="Arial" panose="020B0604020202020204" pitchFamily="34" charset="0"/>
              </a:rPr>
              <a:t>dependent</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sexual</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adornments</a:t>
            </a:r>
            <a:endParaRPr lang="cs-C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815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Great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ape</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behavioral</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diversity</a:t>
            </a:r>
          </a:p>
        </p:txBody>
      </p:sp>
      <p:pic>
        <p:nvPicPr>
          <p:cNvPr id="6" name="Obrázek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3649" y="2004580"/>
            <a:ext cx="4629150" cy="4114800"/>
          </a:xfrm>
          <a:prstGeom prst="rect">
            <a:avLst/>
          </a:prstGeom>
          <a:noFill/>
          <a:ln w="25400">
            <a:solidFill>
              <a:srgbClr val="508030"/>
            </a:solidFill>
            <a:miter lim="800000"/>
            <a:headEnd/>
            <a:tailEnd/>
          </a:ln>
          <a:extLst>
            <a:ext uri="{909E8E84-426E-40DD-AFC4-6F175D3DCCD1}">
              <a14:hiddenFill xmlns:a14="http://schemas.microsoft.com/office/drawing/2010/main">
                <a:solidFill>
                  <a:srgbClr val="FFFFFF"/>
                </a:solidFill>
              </a14:hiddenFill>
            </a:ext>
          </a:extLst>
        </p:spPr>
      </p:pic>
      <p:sp>
        <p:nvSpPr>
          <p:cNvPr id="7" name="TextovéPole 6"/>
          <p:cNvSpPr txBox="1">
            <a:spLocks noChangeArrowheads="1"/>
          </p:cNvSpPr>
          <p:nvPr/>
        </p:nvSpPr>
        <p:spPr bwMode="auto">
          <a:xfrm>
            <a:off x="425987" y="4677728"/>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cs-CZ" altLang="cs-CZ" sz="1600" dirty="0" err="1">
                <a:latin typeface="Arial" panose="020B0604020202020204" pitchFamily="34" charset="0"/>
                <a:cs typeface="Arial" panose="020B0604020202020204" pitchFamily="34" charset="0"/>
              </a:rPr>
              <a:t>fusion-fission</a:t>
            </a:r>
            <a:endParaRPr lang="cs-CZ" altLang="cs-CZ" sz="1600" dirty="0">
              <a:latin typeface="Arial" panose="020B0604020202020204" pitchFamily="34" charset="0"/>
              <a:cs typeface="Arial" panose="020B0604020202020204" pitchFamily="34" charset="0"/>
            </a:endParaRPr>
          </a:p>
          <a:p>
            <a:pPr algn="ctr" eaLnBrk="1" hangingPunct="1">
              <a:spcBef>
                <a:spcPct val="0"/>
              </a:spcBef>
              <a:buFontTx/>
              <a:buNone/>
            </a:pPr>
            <a:r>
              <a:rPr lang="cs-CZ" altLang="cs-CZ" sz="1600" dirty="0">
                <a:latin typeface="Arial" panose="020B0604020202020204" pitchFamily="34" charset="0"/>
                <a:cs typeface="Arial" panose="020B0604020202020204" pitchFamily="34" charset="0"/>
              </a:rPr>
              <a:t>(male dominance)</a:t>
            </a:r>
          </a:p>
        </p:txBody>
      </p:sp>
      <p:sp>
        <p:nvSpPr>
          <p:cNvPr id="8" name="TextovéPole 12"/>
          <p:cNvSpPr txBox="1">
            <a:spLocks noChangeArrowheads="1"/>
          </p:cNvSpPr>
          <p:nvPr/>
        </p:nvSpPr>
        <p:spPr bwMode="auto">
          <a:xfrm>
            <a:off x="340225" y="2618353"/>
            <a:ext cx="19976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cs-CZ" altLang="cs-CZ" sz="1600" dirty="0" err="1">
                <a:latin typeface="Arial" panose="020B0604020202020204" pitchFamily="34" charset="0"/>
                <a:cs typeface="Arial" panose="020B0604020202020204" pitchFamily="34" charset="0"/>
              </a:rPr>
              <a:t>fusion-fission</a:t>
            </a:r>
            <a:r>
              <a:rPr lang="cs-CZ" altLang="cs-CZ" sz="1600" dirty="0">
                <a:latin typeface="Arial" panose="020B0604020202020204" pitchFamily="34" charset="0"/>
                <a:cs typeface="Arial" panose="020B0604020202020204" pitchFamily="34" charset="0"/>
              </a:rPr>
              <a:t> </a:t>
            </a:r>
          </a:p>
          <a:p>
            <a:pPr algn="ctr" eaLnBrk="1" hangingPunct="1">
              <a:spcBef>
                <a:spcPct val="0"/>
              </a:spcBef>
              <a:buFontTx/>
              <a:buNone/>
            </a:pPr>
            <a:r>
              <a:rPr lang="cs-CZ" altLang="cs-CZ" sz="1600" dirty="0">
                <a:latin typeface="Arial" panose="020B0604020202020204" pitchFamily="34" charset="0"/>
                <a:cs typeface="Arial" panose="020B0604020202020204" pitchFamily="34" charset="0"/>
              </a:rPr>
              <a:t>(</a:t>
            </a:r>
            <a:r>
              <a:rPr lang="cs-CZ" altLang="cs-CZ" sz="1600" dirty="0" err="1">
                <a:latin typeface="Arial" panose="020B0604020202020204" pitchFamily="34" charset="0"/>
                <a:cs typeface="Arial" panose="020B0604020202020204" pitchFamily="34" charset="0"/>
              </a:rPr>
              <a:t>female</a:t>
            </a:r>
            <a:r>
              <a:rPr lang="cs-CZ" altLang="cs-CZ" sz="1600" dirty="0">
                <a:latin typeface="Arial" panose="020B0604020202020204" pitchFamily="34" charset="0"/>
                <a:cs typeface="Arial" panose="020B0604020202020204" pitchFamily="34" charset="0"/>
              </a:rPr>
              <a:t> dominance)</a:t>
            </a:r>
          </a:p>
        </p:txBody>
      </p:sp>
      <p:sp>
        <p:nvSpPr>
          <p:cNvPr id="9" name="TextovéPole 13"/>
          <p:cNvSpPr txBox="1">
            <a:spLocks noChangeArrowheads="1"/>
          </p:cNvSpPr>
          <p:nvPr/>
        </p:nvSpPr>
        <p:spPr bwMode="auto">
          <a:xfrm>
            <a:off x="4027326" y="142576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cs-CZ" altLang="cs-CZ" sz="1600" dirty="0" err="1">
                <a:latin typeface="Arial" panose="020B0604020202020204" pitchFamily="34" charset="0"/>
                <a:cs typeface="Arial" panose="020B0604020202020204" pitchFamily="34" charset="0"/>
              </a:rPr>
              <a:t>nuclear</a:t>
            </a:r>
            <a:r>
              <a:rPr lang="cs-CZ" altLang="cs-CZ" sz="1600" dirty="0">
                <a:latin typeface="Arial" panose="020B0604020202020204" pitchFamily="34" charset="0"/>
                <a:cs typeface="Arial" panose="020B0604020202020204" pitchFamily="34" charset="0"/>
              </a:rPr>
              <a:t> </a:t>
            </a:r>
            <a:r>
              <a:rPr lang="cs-CZ" altLang="cs-CZ" sz="1600" dirty="0" err="1">
                <a:latin typeface="Arial" panose="020B0604020202020204" pitchFamily="34" charset="0"/>
                <a:cs typeface="Arial" panose="020B0604020202020204" pitchFamily="34" charset="0"/>
              </a:rPr>
              <a:t>families</a:t>
            </a:r>
            <a:endParaRPr lang="cs-CZ" altLang="cs-CZ" sz="1600" dirty="0">
              <a:latin typeface="Arial" panose="020B0604020202020204" pitchFamily="34" charset="0"/>
              <a:cs typeface="Arial" panose="020B0604020202020204" pitchFamily="34" charset="0"/>
            </a:endParaRPr>
          </a:p>
        </p:txBody>
      </p:sp>
      <p:sp>
        <p:nvSpPr>
          <p:cNvPr id="10" name="TextovéPole 14"/>
          <p:cNvSpPr txBox="1">
            <a:spLocks noChangeArrowheads="1"/>
          </p:cNvSpPr>
          <p:nvPr/>
        </p:nvSpPr>
        <p:spPr bwMode="auto">
          <a:xfrm>
            <a:off x="7629926" y="2756852"/>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cs-CZ" altLang="cs-CZ" sz="1600" dirty="0" err="1">
                <a:latin typeface="Arial" panose="020B0604020202020204" pitchFamily="34" charset="0"/>
                <a:cs typeface="Arial" panose="020B0604020202020204" pitchFamily="34" charset="0"/>
              </a:rPr>
              <a:t>harems</a:t>
            </a:r>
            <a:endParaRPr lang="cs-CZ" altLang="cs-CZ" sz="1600" dirty="0">
              <a:latin typeface="Arial" panose="020B0604020202020204" pitchFamily="34" charset="0"/>
              <a:cs typeface="Arial" panose="020B0604020202020204" pitchFamily="34" charset="0"/>
            </a:endParaRPr>
          </a:p>
        </p:txBody>
      </p:sp>
      <p:sp>
        <p:nvSpPr>
          <p:cNvPr id="11" name="TextovéPole 15"/>
          <p:cNvSpPr txBox="1">
            <a:spLocks noChangeArrowheads="1"/>
          </p:cNvSpPr>
          <p:nvPr/>
        </p:nvSpPr>
        <p:spPr bwMode="auto">
          <a:xfrm>
            <a:off x="7528137" y="4677728"/>
            <a:ext cx="1072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cs-CZ" altLang="cs-CZ" sz="1600" dirty="0" err="1">
                <a:latin typeface="Arial" panose="020B0604020202020204" pitchFamily="34" charset="0"/>
                <a:cs typeface="Arial" panose="020B0604020202020204" pitchFamily="34" charset="0"/>
              </a:rPr>
              <a:t>dispersed</a:t>
            </a:r>
            <a:endParaRPr lang="cs-CZ" altLang="cs-CZ" sz="1600" dirty="0">
              <a:latin typeface="Arial" panose="020B0604020202020204" pitchFamily="34" charset="0"/>
              <a:cs typeface="Arial" panose="020B0604020202020204" pitchFamily="34" charset="0"/>
            </a:endParaRPr>
          </a:p>
          <a:p>
            <a:pPr algn="ctr" eaLnBrk="1" hangingPunct="1">
              <a:spcBef>
                <a:spcPct val="0"/>
              </a:spcBef>
              <a:buFontTx/>
              <a:buNone/>
            </a:pPr>
            <a:r>
              <a:rPr lang="cs-CZ" altLang="cs-CZ" sz="1600" dirty="0" err="1">
                <a:latin typeface="Arial" panose="020B0604020202020204" pitchFamily="34" charset="0"/>
                <a:cs typeface="Arial" panose="020B0604020202020204" pitchFamily="34" charset="0"/>
              </a:rPr>
              <a:t>harems</a:t>
            </a:r>
            <a:endParaRPr lang="cs-CZ" altLang="cs-CZ" sz="1600" dirty="0">
              <a:latin typeface="Arial" panose="020B0604020202020204" pitchFamily="34" charset="0"/>
              <a:cs typeface="Arial" panose="020B0604020202020204" pitchFamily="34" charset="0"/>
            </a:endParaRPr>
          </a:p>
        </p:txBody>
      </p:sp>
      <p:sp>
        <p:nvSpPr>
          <p:cNvPr id="12" name="TextovéPole 16"/>
          <p:cNvSpPr txBox="1">
            <a:spLocks noChangeArrowheads="1"/>
          </p:cNvSpPr>
          <p:nvPr/>
        </p:nvSpPr>
        <p:spPr bwMode="auto">
          <a:xfrm>
            <a:off x="3418189" y="6304916"/>
            <a:ext cx="28600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cs-CZ" altLang="cs-CZ" sz="1600" dirty="0" err="1">
                <a:latin typeface="Arial" panose="020B0604020202020204" pitchFamily="34" charset="0"/>
                <a:cs typeface="Arial" panose="020B0604020202020204" pitchFamily="34" charset="0"/>
              </a:rPr>
              <a:t>multilevel</a:t>
            </a:r>
            <a:r>
              <a:rPr lang="cs-CZ" altLang="cs-CZ" sz="1600" dirty="0">
                <a:latin typeface="Arial" panose="020B0604020202020204" pitchFamily="34" charset="0"/>
                <a:cs typeface="Arial" panose="020B0604020202020204" pitchFamily="34" charset="0"/>
              </a:rPr>
              <a:t> </a:t>
            </a:r>
            <a:r>
              <a:rPr lang="cs-CZ" altLang="cs-CZ" sz="1600" dirty="0" err="1">
                <a:latin typeface="Arial" panose="020B0604020202020204" pitchFamily="34" charset="0"/>
                <a:cs typeface="Arial" panose="020B0604020202020204" pitchFamily="34" charset="0"/>
              </a:rPr>
              <a:t>social</a:t>
            </a:r>
            <a:r>
              <a:rPr lang="cs-CZ" altLang="cs-CZ" sz="1600" dirty="0">
                <a:latin typeface="Arial" panose="020B0604020202020204" pitchFamily="34" charset="0"/>
                <a:cs typeface="Arial" panose="020B0604020202020204" pitchFamily="34" charset="0"/>
              </a:rPr>
              <a:t> </a:t>
            </a:r>
            <a:r>
              <a:rPr lang="cs-CZ" altLang="cs-CZ" sz="1600" dirty="0" err="1">
                <a:latin typeface="Arial" panose="020B0604020202020204" pitchFamily="34" charset="0"/>
                <a:cs typeface="Arial" panose="020B0604020202020204" pitchFamily="34" charset="0"/>
              </a:rPr>
              <a:t>organization</a:t>
            </a:r>
            <a:endParaRPr lang="cs-CZ" altLang="cs-CZ"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4692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7"/>
          <p:cNvPicPr>
            <a:picLocks noChangeAspect="1"/>
          </p:cNvPicPr>
          <p:nvPr/>
        </p:nvPicPr>
        <p:blipFill rotWithShape="1">
          <a:blip r:embed="rId2">
            <a:extLst>
              <a:ext uri="{28A0092B-C50C-407E-A947-70E740481C1C}">
                <a14:useLocalDpi xmlns:a14="http://schemas.microsoft.com/office/drawing/2010/main" val="0"/>
              </a:ext>
            </a:extLst>
          </a:blip>
          <a:srcRect t="41654"/>
          <a:stretch/>
        </p:blipFill>
        <p:spPr bwMode="auto">
          <a:xfrm>
            <a:off x="330200" y="3466214"/>
            <a:ext cx="6169025" cy="285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délník 4"/>
          <p:cNvSpPr/>
          <p:nvPr/>
        </p:nvSpPr>
        <p:spPr>
          <a:xfrm>
            <a:off x="6808788" y="4987925"/>
            <a:ext cx="179387" cy="180975"/>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cs-CZ"/>
          </a:p>
        </p:txBody>
      </p:sp>
      <p:sp>
        <p:nvSpPr>
          <p:cNvPr id="6" name="Obdélník 5"/>
          <p:cNvSpPr/>
          <p:nvPr/>
        </p:nvSpPr>
        <p:spPr>
          <a:xfrm>
            <a:off x="6808788" y="5592763"/>
            <a:ext cx="179387" cy="179387"/>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cs-CZ"/>
          </a:p>
        </p:txBody>
      </p:sp>
      <p:sp>
        <p:nvSpPr>
          <p:cNvPr id="7" name="Obdélník 11"/>
          <p:cNvSpPr>
            <a:spLocks noChangeArrowheads="1"/>
          </p:cNvSpPr>
          <p:nvPr/>
        </p:nvSpPr>
        <p:spPr bwMode="auto">
          <a:xfrm>
            <a:off x="7108825" y="5497513"/>
            <a:ext cx="1355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cs-CZ" altLang="cs-CZ" sz="1800"/>
              <a:t>homoplázie</a:t>
            </a:r>
          </a:p>
        </p:txBody>
      </p:sp>
      <p:sp>
        <p:nvSpPr>
          <p:cNvPr id="8" name="Obdélník 12"/>
          <p:cNvSpPr>
            <a:spLocks noChangeArrowheads="1"/>
          </p:cNvSpPr>
          <p:nvPr/>
        </p:nvSpPr>
        <p:spPr bwMode="auto">
          <a:xfrm>
            <a:off x="7113588" y="4840288"/>
            <a:ext cx="1355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cs-CZ" altLang="cs-CZ" sz="1800"/>
              <a:t>jedinečné </a:t>
            </a:r>
          </a:p>
          <a:p>
            <a:pPr eaLnBrk="1" hangingPunct="1">
              <a:spcBef>
                <a:spcPct val="0"/>
              </a:spcBef>
              <a:buFontTx/>
              <a:buNone/>
            </a:pPr>
            <a:r>
              <a:rPr lang="cs-CZ" altLang="cs-CZ" sz="1800"/>
              <a:t>apomorfie</a:t>
            </a:r>
          </a:p>
        </p:txBody>
      </p:sp>
      <p:sp>
        <p:nvSpPr>
          <p:cNvPr id="9" name="Obdélník 8"/>
          <p:cNvSpPr/>
          <p:nvPr/>
        </p:nvSpPr>
        <p:spPr>
          <a:xfrm>
            <a:off x="6629400" y="4724400"/>
            <a:ext cx="1839913"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cs-CZ"/>
          </a:p>
        </p:txBody>
      </p:sp>
      <p:pic>
        <p:nvPicPr>
          <p:cNvPr id="10" name="Obrázek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1379" y="411957"/>
            <a:ext cx="3918222"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Obrázek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828801"/>
            <a:ext cx="1219200"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ovéPole 12"/>
          <p:cNvSpPr txBox="1"/>
          <p:nvPr/>
        </p:nvSpPr>
        <p:spPr>
          <a:xfrm>
            <a:off x="2041468" y="1968203"/>
            <a:ext cx="2895344" cy="769441"/>
          </a:xfrm>
          <a:prstGeom prst="rect">
            <a:avLst/>
          </a:prstGeom>
          <a:noFill/>
        </p:spPr>
        <p:txBody>
          <a:bodyPr wrap="none" rtlCol="0">
            <a:spAutoFit/>
          </a:bodyPr>
          <a:lstStyle/>
          <a:p>
            <a:r>
              <a:rPr lang="cs-CZ" sz="1100" dirty="0"/>
              <a:t>1 = </a:t>
            </a:r>
            <a:r>
              <a:rPr lang="cs-CZ" sz="1100" dirty="0" err="1"/>
              <a:t>Gestation</a:t>
            </a:r>
            <a:r>
              <a:rPr lang="cs-CZ" sz="1100" dirty="0"/>
              <a:t> </a:t>
            </a:r>
            <a:r>
              <a:rPr lang="cs-CZ" sz="1100" dirty="0" err="1"/>
              <a:t>length</a:t>
            </a:r>
            <a:r>
              <a:rPr lang="cs-CZ" sz="1100" dirty="0"/>
              <a:t>; 2 = </a:t>
            </a:r>
            <a:r>
              <a:rPr lang="cs-CZ" sz="1100" dirty="0" err="1"/>
              <a:t>Interbirth</a:t>
            </a:r>
            <a:r>
              <a:rPr lang="cs-CZ" sz="1100" dirty="0"/>
              <a:t> interval; </a:t>
            </a:r>
          </a:p>
          <a:p>
            <a:r>
              <a:rPr lang="cs-CZ" sz="1100" dirty="0"/>
              <a:t>3 = </a:t>
            </a:r>
            <a:r>
              <a:rPr lang="cs-CZ" sz="1100" dirty="0" err="1"/>
              <a:t>Mating</a:t>
            </a:r>
            <a:r>
              <a:rPr lang="cs-CZ" sz="1100" dirty="0"/>
              <a:t> </a:t>
            </a:r>
            <a:r>
              <a:rPr lang="cs-CZ" sz="1100" dirty="0" err="1"/>
              <a:t>strategy</a:t>
            </a:r>
            <a:r>
              <a:rPr lang="cs-CZ" sz="1100" dirty="0"/>
              <a:t>; 4 = Paternity </a:t>
            </a:r>
            <a:r>
              <a:rPr lang="cs-CZ" sz="1100" dirty="0" err="1"/>
              <a:t>certainty</a:t>
            </a:r>
            <a:r>
              <a:rPr lang="en-US" sz="1100" dirty="0"/>
              <a:t>;</a:t>
            </a:r>
            <a:endParaRPr lang="cs-CZ" sz="1100" dirty="0"/>
          </a:p>
          <a:p>
            <a:r>
              <a:rPr lang="cs-CZ" sz="1100" dirty="0"/>
              <a:t>5 = </a:t>
            </a:r>
            <a:r>
              <a:rPr lang="cs-CZ" sz="1100" dirty="0" err="1"/>
              <a:t>Testes</a:t>
            </a:r>
            <a:r>
              <a:rPr lang="cs-CZ" sz="1100" dirty="0"/>
              <a:t> </a:t>
            </a:r>
            <a:r>
              <a:rPr lang="cs-CZ" sz="1100" dirty="0" err="1"/>
              <a:t>size</a:t>
            </a:r>
            <a:r>
              <a:rPr lang="cs-CZ" sz="1100" dirty="0"/>
              <a:t>; 6 = </a:t>
            </a:r>
            <a:r>
              <a:rPr lang="cs-CZ" sz="1100" dirty="0" err="1"/>
              <a:t>Intromission</a:t>
            </a:r>
            <a:r>
              <a:rPr lang="cs-CZ" sz="1100" dirty="0"/>
              <a:t> </a:t>
            </a:r>
            <a:r>
              <a:rPr lang="cs-CZ" sz="1100" dirty="0" err="1"/>
              <a:t>duration</a:t>
            </a:r>
            <a:r>
              <a:rPr lang="cs-CZ" sz="1100" dirty="0"/>
              <a:t>;</a:t>
            </a:r>
          </a:p>
          <a:p>
            <a:r>
              <a:rPr lang="cs-CZ" sz="1100" dirty="0"/>
              <a:t>8 = </a:t>
            </a:r>
            <a:r>
              <a:rPr lang="cs-CZ" sz="1100" dirty="0" err="1"/>
              <a:t>Infanticide</a:t>
            </a:r>
            <a:r>
              <a:rPr lang="cs-CZ" sz="1100" dirty="0"/>
              <a:t>; 9 = </a:t>
            </a:r>
            <a:r>
              <a:rPr lang="cs-CZ" sz="1100" dirty="0" err="1"/>
              <a:t>Paternal</a:t>
            </a:r>
            <a:r>
              <a:rPr lang="cs-CZ" sz="1100" dirty="0"/>
              <a:t> care; 10 = </a:t>
            </a:r>
            <a:r>
              <a:rPr lang="cs-CZ" sz="1100" dirty="0" err="1"/>
              <a:t>Tool</a:t>
            </a:r>
            <a:r>
              <a:rPr lang="cs-CZ" sz="1100" dirty="0"/>
              <a:t> use </a:t>
            </a:r>
            <a:endParaRPr lang="en-US" sz="1100" dirty="0"/>
          </a:p>
        </p:txBody>
      </p:sp>
      <p:sp>
        <p:nvSpPr>
          <p:cNvPr id="15" name="Nadpis 1"/>
          <p:cNvSpPr>
            <a:spLocks noGrp="1"/>
          </p:cNvSpPr>
          <p:nvPr>
            <p:ph type="title"/>
          </p:nvPr>
        </p:nvSpPr>
        <p:spPr>
          <a:xfrm>
            <a:off x="628650" y="365126"/>
            <a:ext cx="7886700" cy="1325563"/>
          </a:xfrm>
        </p:spPr>
        <p:txBody>
          <a:bodyPr>
            <a:normAutofit/>
          </a:bodyPr>
          <a:lstStyle/>
          <a:p>
            <a:pPr algn="l"/>
            <a:r>
              <a:rPr lang="cs-CZ" altLang="cs-CZ" sz="3200" b="1" dirty="0" err="1">
                <a:solidFill>
                  <a:schemeClr val="accent1">
                    <a:lumMod val="75000"/>
                  </a:schemeClr>
                </a:solidFill>
                <a:latin typeface="Arial" panose="020B0604020202020204" pitchFamily="34" charset="0"/>
                <a:cs typeface="Arial" panose="020B0604020202020204" pitchFamily="34" charset="0"/>
              </a:rPr>
              <a:t>Results</a:t>
            </a:r>
            <a:endParaRPr lang="cs-CZ" altLang="cs-CZ" sz="32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5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684213" y="1690690"/>
            <a:ext cx="4494212" cy="4770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cs-CZ" dirty="0">
              <a:latin typeface="Arial" panose="020B0604020202020204" pitchFamily="34" charset="0"/>
              <a:cs typeface="Arial" panose="020B0604020202020204" pitchFamily="34" charset="0"/>
            </a:endParaRPr>
          </a:p>
        </p:txBody>
      </p:sp>
      <p:pic>
        <p:nvPicPr>
          <p:cNvPr id="1026" name="Picture 2" descr="Concestor 1 b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0425" y="581237"/>
            <a:ext cx="4000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7" name="Nadpis 1"/>
          <p:cNvSpPr>
            <a:spLocks noGrp="1"/>
          </p:cNvSpPr>
          <p:nvPr>
            <p:ph type="title"/>
          </p:nvPr>
        </p:nvSpPr>
        <p:spPr>
          <a:xfrm>
            <a:off x="628650" y="365126"/>
            <a:ext cx="7886700" cy="1325563"/>
          </a:xfrm>
        </p:spPr>
        <p:txBody>
          <a:bodyPr>
            <a:normAutofit/>
          </a:bodyPr>
          <a:lstStyle/>
          <a:p>
            <a:pPr algn="l"/>
            <a:r>
              <a:rPr lang="cs-CZ" altLang="cs-CZ" sz="3200" b="1" dirty="0" err="1">
                <a:solidFill>
                  <a:schemeClr val="accent1">
                    <a:lumMod val="75000"/>
                  </a:schemeClr>
                </a:solidFill>
                <a:latin typeface="Arial" panose="020B0604020202020204" pitchFamily="34" charset="0"/>
                <a:cs typeface="Arial" panose="020B0604020202020204" pitchFamily="34" charset="0"/>
              </a:rPr>
              <a:t>Results</a:t>
            </a:r>
            <a:endParaRPr lang="cs-CZ" altLang="cs-CZ" sz="32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2368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Human</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en-US"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behavioral </a:t>
            </a:r>
            <a:r>
              <a:rPr lang="en-US"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diversit</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y</a:t>
            </a:r>
          </a:p>
        </p:txBody>
      </p:sp>
      <p:pic>
        <p:nvPicPr>
          <p:cNvPr id="2" name="Obrázek 1"/>
          <p:cNvPicPr>
            <a:picLocks noChangeAspect="1"/>
          </p:cNvPicPr>
          <p:nvPr/>
        </p:nvPicPr>
        <p:blipFill>
          <a:blip r:embed="rId3"/>
          <a:stretch>
            <a:fillRect/>
          </a:stretch>
        </p:blipFill>
        <p:spPr>
          <a:xfrm>
            <a:off x="515938" y="1809684"/>
            <a:ext cx="8064657" cy="4493942"/>
          </a:xfrm>
          <a:prstGeom prst="rect">
            <a:avLst/>
          </a:prstGeom>
        </p:spPr>
      </p:pic>
    </p:spTree>
    <p:extLst>
      <p:ext uri="{BB962C8B-B14F-4D97-AF65-F5344CB8AC3E}">
        <p14:creationId xmlns:p14="http://schemas.microsoft.com/office/powerpoint/2010/main" val="1508221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ástupný symbol pro obsah 2"/>
          <p:cNvSpPr txBox="1">
            <a:spLocks/>
          </p:cNvSpPr>
          <p:nvPr/>
        </p:nvSpPr>
        <p:spPr>
          <a:xfrm>
            <a:off x="685799" y="1742302"/>
            <a:ext cx="3782030"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en-US" altLang="cs-CZ" sz="2000" dirty="0" err="1">
                <a:latin typeface="Arial" panose="020B0604020202020204" pitchFamily="34" charset="0"/>
                <a:cs typeface="Arial" panose="020B0604020202020204" pitchFamily="34" charset="0"/>
              </a:rPr>
              <a:t>Measur</a:t>
            </a:r>
            <a:r>
              <a:rPr lang="cs-CZ" altLang="cs-CZ" sz="2000" dirty="0">
                <a:latin typeface="Arial" panose="020B0604020202020204" pitchFamily="34" charset="0"/>
                <a:cs typeface="Arial" panose="020B0604020202020204" pitchFamily="34" charset="0"/>
              </a:rPr>
              <a:t>es</a:t>
            </a:r>
            <a:r>
              <a:rPr lang="en-US" altLang="cs-CZ" sz="2000" dirty="0">
                <a:latin typeface="Arial" panose="020B0604020202020204" pitchFamily="34" charset="0"/>
                <a:cs typeface="Arial" panose="020B0604020202020204" pitchFamily="34" charset="0"/>
              </a:rPr>
              <a:t> human behavior</a:t>
            </a:r>
            <a:r>
              <a:rPr lang="cs-CZ" altLang="cs-CZ" sz="2000" dirty="0">
                <a:latin typeface="Arial" panose="020B0604020202020204" pitchFamily="34" charset="0"/>
                <a:cs typeface="Arial" panose="020B0604020202020204" pitchFamily="34" charset="0"/>
              </a:rPr>
              <a:t>s</a:t>
            </a:r>
            <a:r>
              <a:rPr lang="en-US"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across</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environments</a:t>
            </a:r>
            <a:r>
              <a:rPr lang="cs-CZ" altLang="cs-CZ" sz="2000" dirty="0">
                <a:latin typeface="Arial" panose="020B0604020202020204" pitchFamily="34" charset="0"/>
                <a:cs typeface="Arial" panose="020B0604020202020204" pitchFamily="34" charset="0"/>
              </a:rPr>
              <a:t> </a:t>
            </a:r>
            <a:r>
              <a:rPr lang="en-US" altLang="cs-CZ" sz="2000" dirty="0">
                <a:latin typeface="Arial" panose="020B0604020202020204" pitchFamily="34" charset="0"/>
                <a:cs typeface="Arial" panose="020B0604020202020204" pitchFamily="34" charset="0"/>
              </a:rPr>
              <a:t>and their effect on fitness</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i.e</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some</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proxy</a:t>
            </a:r>
            <a:r>
              <a:rPr lang="cs-CZ" altLang="cs-CZ" sz="2000" dirty="0">
                <a:latin typeface="Arial" panose="020B0604020202020204" pitchFamily="34" charset="0"/>
                <a:cs typeface="Arial" panose="020B0604020202020204" pitchFamily="34" charset="0"/>
              </a:rPr>
              <a:t> for fitness) </a:t>
            </a:r>
          </a:p>
          <a:p>
            <a:pPr>
              <a:spcBef>
                <a:spcPct val="0"/>
              </a:spcBef>
            </a:pPr>
            <a:r>
              <a:rPr lang="cs-CZ" altLang="cs-CZ" sz="2000" dirty="0">
                <a:latin typeface="Arial" panose="020B0604020202020204" pitchFamily="34" charset="0"/>
                <a:cs typeface="Arial" panose="020B0604020202020204" pitchFamily="34" charset="0"/>
              </a:rPr>
              <a:t>D</a:t>
            </a:r>
            <a:r>
              <a:rPr lang="en-US" altLang="cs-CZ" sz="2000" dirty="0" err="1">
                <a:latin typeface="Arial" panose="020B0604020202020204" pitchFamily="34" charset="0"/>
                <a:cs typeface="Arial" panose="020B0604020202020204" pitchFamily="34" charset="0"/>
              </a:rPr>
              <a:t>oes</a:t>
            </a:r>
            <a:r>
              <a:rPr lang="en-US" altLang="cs-CZ" sz="2000" dirty="0">
                <a:latin typeface="Arial" panose="020B0604020202020204" pitchFamily="34" charset="0"/>
                <a:cs typeface="Arial" panose="020B0604020202020204" pitchFamily="34" charset="0"/>
              </a:rPr>
              <a:t> not consider </a:t>
            </a:r>
            <a:r>
              <a:rPr lang="cs-CZ" altLang="cs-CZ" sz="2000" dirty="0" err="1">
                <a:latin typeface="Arial" panose="020B0604020202020204" pitchFamily="34" charset="0"/>
                <a:cs typeface="Arial" panose="020B0604020202020204" pitchFamily="34" charset="0"/>
              </a:rPr>
              <a:t>the</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underlying</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processes</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e.g</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evolutionary</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history</a:t>
            </a:r>
            <a:r>
              <a:rPr lang="en-US" altLang="cs-CZ" sz="2000" dirty="0">
                <a:latin typeface="Arial" panose="020B0604020202020204" pitchFamily="34" charset="0"/>
                <a:cs typeface="Arial" panose="020B0604020202020204" pitchFamily="34" charset="0"/>
              </a:rPr>
              <a:t> ("phenotypic gambit")</a:t>
            </a:r>
            <a:endParaRPr lang="cs-CZ" altLang="cs-CZ" sz="2000" dirty="0">
              <a:latin typeface="Arial" panose="020B0604020202020204" pitchFamily="34" charset="0"/>
              <a:cs typeface="Arial" panose="020B0604020202020204" pitchFamily="34" charset="0"/>
            </a:endParaRPr>
          </a:p>
          <a:p>
            <a:pPr>
              <a:spcBef>
                <a:spcPct val="0"/>
              </a:spcBef>
            </a:pPr>
            <a:r>
              <a:rPr lang="cs-CZ" altLang="cs-CZ" sz="2000" dirty="0" err="1">
                <a:latin typeface="Arial" panose="020B0604020202020204" pitchFamily="34" charset="0"/>
                <a:cs typeface="Arial" panose="020B0604020202020204" pitchFamily="34" charset="0"/>
              </a:rPr>
              <a:t>Uses</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present-day</a:t>
            </a:r>
            <a:r>
              <a:rPr lang="cs-CZ" altLang="cs-CZ" sz="2000" dirty="0">
                <a:latin typeface="Arial" panose="020B0604020202020204" pitchFamily="34" charset="0"/>
                <a:cs typeface="Arial" panose="020B0604020202020204" pitchFamily="34" charset="0"/>
              </a:rPr>
              <a:t> hunter-</a:t>
            </a:r>
            <a:r>
              <a:rPr lang="cs-CZ" altLang="cs-CZ" sz="2000" dirty="0" err="1">
                <a:latin typeface="Arial" panose="020B0604020202020204" pitchFamily="34" charset="0"/>
                <a:cs typeface="Arial" panose="020B0604020202020204" pitchFamily="34" charset="0"/>
              </a:rPr>
              <a:t>gatherers</a:t>
            </a:r>
            <a:r>
              <a:rPr lang="cs-CZ" altLang="cs-CZ" sz="2000" dirty="0">
                <a:latin typeface="Arial" panose="020B0604020202020204" pitchFamily="34" charset="0"/>
                <a:cs typeface="Arial" panose="020B0604020202020204" pitchFamily="34" charset="0"/>
              </a:rPr>
              <a:t> as </a:t>
            </a:r>
            <a:r>
              <a:rPr lang="cs-CZ" altLang="cs-CZ" sz="2000" dirty="0" err="1">
                <a:latin typeface="Arial" panose="020B0604020202020204" pitchFamily="34" charset="0"/>
                <a:cs typeface="Arial" panose="020B0604020202020204" pitchFamily="34" charset="0"/>
              </a:rPr>
              <a:t>referential</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models</a:t>
            </a:r>
            <a:r>
              <a:rPr lang="cs-CZ" altLang="cs-CZ" sz="2000" dirty="0">
                <a:latin typeface="Arial" panose="020B0604020202020204" pitchFamily="34" charset="0"/>
                <a:cs typeface="Arial" panose="020B0604020202020204" pitchFamily="34" charset="0"/>
              </a:rPr>
              <a:t> for </a:t>
            </a:r>
            <a:r>
              <a:rPr lang="cs-CZ" altLang="cs-CZ" sz="2000" dirty="0" err="1">
                <a:latin typeface="Arial" panose="020B0604020202020204" pitchFamily="34" charset="0"/>
                <a:cs typeface="Arial" panose="020B0604020202020204" pitchFamily="34" charset="0"/>
              </a:rPr>
              <a:t>human</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ancestors</a:t>
            </a:r>
            <a:endParaRPr lang="cs-CZ" altLang="cs-CZ" sz="2000" dirty="0">
              <a:latin typeface="Arial" panose="020B0604020202020204" pitchFamily="34" charset="0"/>
              <a:cs typeface="Arial" panose="020B0604020202020204" pitchFamily="34" charset="0"/>
            </a:endParaRPr>
          </a:p>
          <a:p>
            <a:pPr>
              <a:spcBef>
                <a:spcPct val="0"/>
              </a:spcBef>
            </a:pPr>
            <a:r>
              <a:rPr lang="cs-CZ" altLang="cs-CZ" sz="2000" dirty="0">
                <a:latin typeface="Arial" panose="020B0604020202020204" pitchFamily="34" charset="0"/>
                <a:cs typeface="Arial" panose="020B0604020202020204" pitchFamily="34" charset="0"/>
              </a:rPr>
              <a:t>(</a:t>
            </a:r>
            <a:r>
              <a:rPr lang="cs-CZ" altLang="cs-CZ" sz="2000" dirty="0" err="1">
                <a:latin typeface="Arial" panose="020B0604020202020204" pitchFamily="34" charset="0"/>
                <a:cs typeface="Arial" panose="020B0604020202020204" pitchFamily="34" charset="0"/>
              </a:rPr>
              <a:t>Proxies</a:t>
            </a:r>
            <a:r>
              <a:rPr lang="cs-CZ" altLang="cs-CZ" sz="2000" dirty="0">
                <a:latin typeface="Arial" panose="020B0604020202020204" pitchFamily="34" charset="0"/>
                <a:cs typeface="Arial" panose="020B0604020202020204" pitchFamily="34" charset="0"/>
              </a:rPr>
              <a:t> for fitness and </a:t>
            </a:r>
            <a:r>
              <a:rPr lang="cs-CZ" altLang="cs-CZ" sz="2000" dirty="0" err="1">
                <a:latin typeface="Arial" panose="020B0604020202020204" pitchFamily="34" charset="0"/>
                <a:cs typeface="Arial" panose="020B0604020202020204" pitchFamily="34" charset="0"/>
              </a:rPr>
              <a:t>proxies</a:t>
            </a:r>
            <a:r>
              <a:rPr lang="cs-CZ" altLang="cs-CZ" sz="2000" dirty="0">
                <a:latin typeface="Arial" panose="020B0604020202020204" pitchFamily="34" charset="0"/>
                <a:cs typeface="Arial" panose="020B0604020202020204" pitchFamily="34" charset="0"/>
              </a:rPr>
              <a:t> for </a:t>
            </a:r>
            <a:r>
              <a:rPr lang="cs-CZ" altLang="cs-CZ" sz="2000" dirty="0" err="1">
                <a:latin typeface="Arial" panose="020B0604020202020204" pitchFamily="34" charset="0"/>
                <a:cs typeface="Arial" panose="020B0604020202020204" pitchFamily="34" charset="0"/>
              </a:rPr>
              <a:t>ancestors</a:t>
            </a:r>
            <a:r>
              <a:rPr lang="cs-CZ" altLang="cs-CZ" sz="2000" dirty="0">
                <a:latin typeface="Arial" panose="020B0604020202020204" pitchFamily="34" charset="0"/>
                <a:cs typeface="Arial" panose="020B0604020202020204" pitchFamily="34" charset="0"/>
              </a:rPr>
              <a:t> are </a:t>
            </a:r>
            <a:r>
              <a:rPr lang="cs-CZ" altLang="cs-CZ" sz="2000" dirty="0" err="1">
                <a:latin typeface="Arial" panose="020B0604020202020204" pitchFamily="34" charset="0"/>
                <a:cs typeface="Arial" panose="020B0604020202020204" pitchFamily="34" charset="0"/>
              </a:rPr>
              <a:t>always</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problematic</a:t>
            </a:r>
            <a:r>
              <a:rPr lang="cs-CZ" altLang="cs-CZ" sz="2000" dirty="0">
                <a:latin typeface="Arial" panose="020B0604020202020204" pitchFamily="34" charset="0"/>
                <a:cs typeface="Arial" panose="020B0604020202020204" pitchFamily="34" charset="0"/>
              </a:rPr>
              <a:t>)</a:t>
            </a:r>
          </a:p>
          <a:p>
            <a:pPr>
              <a:spcBef>
                <a:spcPct val="0"/>
              </a:spcBef>
            </a:pPr>
            <a:endParaRPr lang="cs-CZ" altLang="cs-CZ" sz="2000" dirty="0">
              <a:latin typeface="Arial" panose="020B0604020202020204" pitchFamily="34" charset="0"/>
              <a:cs typeface="Arial" panose="020B0604020202020204" pitchFamily="34" charset="0"/>
            </a:endParaRPr>
          </a:p>
        </p:txBody>
      </p:sp>
      <p:pic>
        <p:nvPicPr>
          <p:cNvPr id="14" name="Picture 4" descr="Napoleon Chagnon obituary | Register | The Tim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6508" y="5056000"/>
            <a:ext cx="1458147" cy="14581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ream episode SoS Bonus- Remembering Frank Marlowe by Human Biology  Association podcast | Listen online for free on SoundClou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8" t="-236" r="1890" b="15661"/>
          <a:stretch/>
        </p:blipFill>
        <p:spPr bwMode="auto">
          <a:xfrm>
            <a:off x="4946510" y="3317470"/>
            <a:ext cx="1458146" cy="1596806"/>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Hadza (Hadzabe, Hadzape) people, Tanzania - Stock Image - C043/6503 -  Science Photo Librar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0385" y="3414933"/>
            <a:ext cx="2146965" cy="1435782"/>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Yanomam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0385" y="5056000"/>
            <a:ext cx="2146965" cy="145814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Human</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en-US"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behavioral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ecology</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pic>
        <p:nvPicPr>
          <p:cNvPr id="21" name="Picture 2" descr="Adaptation and Human Behavior: An Anthropological Perspective - 1st 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17362" y="363184"/>
            <a:ext cx="1849988" cy="27582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unter gatherer - ABC News (Australian Broadcasting Corpora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58776" y="3727048"/>
            <a:ext cx="2220832" cy="1481343"/>
          </a:xfrm>
          <a:prstGeom prst="rect">
            <a:avLst/>
          </a:prstGeom>
          <a:noFill/>
          <a:extLst>
            <a:ext uri="{909E8E84-426E-40DD-AFC4-6F175D3DCCD1}">
              <a14:hiddenFill xmlns:a14="http://schemas.microsoft.com/office/drawing/2010/main">
                <a:solidFill>
                  <a:srgbClr val="FFFFFF"/>
                </a:solidFill>
              </a14:hiddenFill>
            </a:ext>
          </a:extLst>
        </p:spPr>
      </p:pic>
      <p:pic>
        <p:nvPicPr>
          <p:cNvPr id="23" name="Obrázek 22"/>
          <p:cNvPicPr>
            <a:picLocks noChangeAspect="1"/>
          </p:cNvPicPr>
          <p:nvPr/>
        </p:nvPicPr>
        <p:blipFill rotWithShape="1">
          <a:blip r:embed="rId9" cstate="print">
            <a:extLst>
              <a:ext uri="{28A0092B-C50C-407E-A947-70E740481C1C}">
                <a14:useLocalDpi xmlns:a14="http://schemas.microsoft.com/office/drawing/2010/main" val="0"/>
              </a:ext>
            </a:extLst>
          </a:blip>
          <a:srcRect t="5088"/>
          <a:stretch/>
        </p:blipFill>
        <p:spPr>
          <a:xfrm>
            <a:off x="9358776" y="5382516"/>
            <a:ext cx="2220832" cy="1475484"/>
          </a:xfrm>
          <a:prstGeom prst="rect">
            <a:avLst/>
          </a:prstGeom>
        </p:spPr>
      </p:pic>
    </p:spTree>
    <p:extLst>
      <p:ext uri="{BB962C8B-B14F-4D97-AF65-F5344CB8AC3E}">
        <p14:creationId xmlns:p14="http://schemas.microsoft.com/office/powerpoint/2010/main" val="172269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Evolutionary</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psychology</a:t>
            </a:r>
          </a:p>
        </p:txBody>
      </p:sp>
      <p:pic>
        <p:nvPicPr>
          <p:cNvPr id="6" name="Obrázek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351" y="333377"/>
            <a:ext cx="1777461" cy="20443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Obrázek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8387" y="-30519"/>
            <a:ext cx="1778782" cy="243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9" name="Picture 6" descr="C:\Users\Pavel\Desktop\Shibuya_Night_(HD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08351" y="2597434"/>
            <a:ext cx="1777460" cy="118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ázek 9"/>
          <p:cNvPicPr>
            <a:picLocks noChangeAspect="1"/>
          </p:cNvPicPr>
          <p:nvPr/>
        </p:nvPicPr>
        <p:blipFill rotWithShape="1">
          <a:blip r:embed="rId6" cstate="print">
            <a:extLst>
              <a:ext uri="{28A0092B-C50C-407E-A947-70E740481C1C}">
                <a14:useLocalDpi xmlns:a14="http://schemas.microsoft.com/office/drawing/2010/main" val="0"/>
              </a:ext>
            </a:extLst>
          </a:blip>
          <a:srcRect t="11262"/>
          <a:stretch/>
        </p:blipFill>
        <p:spPr>
          <a:xfrm>
            <a:off x="9318387" y="2597434"/>
            <a:ext cx="1778782" cy="1185518"/>
          </a:xfrm>
          <a:prstGeom prst="rect">
            <a:avLst/>
          </a:prstGeom>
        </p:spPr>
      </p:pic>
      <p:sp>
        <p:nvSpPr>
          <p:cNvPr id="12" name="Zástupný symbol pro obsah 2"/>
          <p:cNvSpPr txBox="1">
            <a:spLocks/>
          </p:cNvSpPr>
          <p:nvPr/>
        </p:nvSpPr>
        <p:spPr>
          <a:xfrm>
            <a:off x="685800" y="1742302"/>
            <a:ext cx="3831420"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altLang="cs-CZ" sz="2200" dirty="0" err="1">
                <a:latin typeface="Arial" panose="020B0604020202020204" pitchFamily="34" charset="0"/>
                <a:cs typeface="Arial" panose="020B0604020202020204" pitchFamily="34" charset="0"/>
              </a:rPr>
              <a:t>Search</a:t>
            </a:r>
            <a:r>
              <a:rPr lang="en-US" altLang="cs-CZ" sz="2200" dirty="0" err="1">
                <a:latin typeface="Arial" panose="020B0604020202020204" pitchFamily="34" charset="0"/>
                <a:cs typeface="Arial" panose="020B0604020202020204" pitchFamily="34" charset="0"/>
              </a:rPr>
              <a:t>es</a:t>
            </a:r>
            <a:r>
              <a:rPr lang="cs-CZ" altLang="cs-CZ" sz="2200" dirty="0">
                <a:latin typeface="Arial" panose="020B0604020202020204" pitchFamily="34" charset="0"/>
                <a:cs typeface="Arial" panose="020B0604020202020204" pitchFamily="34" charset="0"/>
              </a:rPr>
              <a:t> for (</a:t>
            </a:r>
            <a:r>
              <a:rPr lang="cs-CZ" altLang="cs-CZ" sz="2200" dirty="0" err="1">
                <a:latin typeface="Arial" panose="020B0604020202020204" pitchFamily="34" charset="0"/>
                <a:cs typeface="Arial" panose="020B0604020202020204" pitchFamily="34" charset="0"/>
              </a:rPr>
              <a:t>ancient</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adaptations</a:t>
            </a:r>
            <a:r>
              <a:rPr lang="cs-CZ" altLang="cs-CZ" sz="2200" dirty="0">
                <a:latin typeface="Arial" panose="020B0604020202020204" pitchFamily="34" charset="0"/>
                <a:cs typeface="Arial" panose="020B0604020202020204" pitchFamily="34" charset="0"/>
              </a:rPr>
              <a:t> in </a:t>
            </a:r>
            <a:r>
              <a:rPr lang="cs-CZ" altLang="cs-CZ" sz="2200" dirty="0" err="1">
                <a:latin typeface="Arial" panose="020B0604020202020204" pitchFamily="34" charset="0"/>
                <a:cs typeface="Arial" panose="020B0604020202020204" pitchFamily="34" charset="0"/>
              </a:rPr>
              <a:t>human</a:t>
            </a:r>
            <a:r>
              <a:rPr lang="cs-CZ" altLang="cs-CZ" sz="2200" dirty="0">
                <a:latin typeface="Arial" panose="020B0604020202020204" pitchFamily="34" charset="0"/>
                <a:cs typeface="Arial" panose="020B0604020202020204" pitchFamily="34" charset="0"/>
              </a:rPr>
              <a:t> psychology and </a:t>
            </a:r>
            <a:r>
              <a:rPr lang="cs-CZ" altLang="cs-CZ" sz="2200" dirty="0" err="1">
                <a:latin typeface="Arial" panose="020B0604020202020204" pitchFamily="34" charset="0"/>
                <a:cs typeface="Arial" panose="020B0604020202020204" pitchFamily="34" charset="0"/>
              </a:rPr>
              <a:t>cognition</a:t>
            </a:r>
            <a:endParaRPr lang="cs-CZ" altLang="cs-CZ" sz="2200" dirty="0">
              <a:latin typeface="Arial" panose="020B0604020202020204" pitchFamily="34" charset="0"/>
              <a:cs typeface="Arial" panose="020B0604020202020204" pitchFamily="34" charset="0"/>
            </a:endParaRPr>
          </a:p>
          <a:p>
            <a:pPr>
              <a:spcBef>
                <a:spcPct val="0"/>
              </a:spcBef>
            </a:pPr>
            <a:r>
              <a:rPr lang="cs-CZ" altLang="cs-CZ" sz="2200" dirty="0" err="1">
                <a:latin typeface="Arial" panose="020B0604020202020204" pitchFamily="34" charset="0"/>
                <a:cs typeface="Arial" panose="020B0604020202020204" pitchFamily="34" charset="0"/>
              </a:rPr>
              <a:t>Operates</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with</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the</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concept</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of</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the</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Environment</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of</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evolutionary</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adaptatedness</a:t>
            </a:r>
            <a:r>
              <a:rPr lang="cs-CZ" altLang="cs-CZ" sz="2200" dirty="0">
                <a:latin typeface="Arial" panose="020B0604020202020204" pitchFamily="34" charset="0"/>
                <a:cs typeface="Arial" panose="020B0604020202020204" pitchFamily="34" charset="0"/>
              </a:rPr>
              <a:t>"</a:t>
            </a:r>
          </a:p>
          <a:p>
            <a:pPr>
              <a:spcBef>
                <a:spcPct val="0"/>
              </a:spcBef>
            </a:pPr>
            <a:r>
              <a:rPr lang="cs-CZ" altLang="cs-CZ" sz="2200" dirty="0" err="1">
                <a:latin typeface="Arial" panose="020B0604020202020204" pitchFamily="34" charset="0"/>
                <a:cs typeface="Arial" panose="020B0604020202020204" pitchFamily="34" charset="0"/>
              </a:rPr>
              <a:t>Human</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behavior</a:t>
            </a:r>
            <a:r>
              <a:rPr lang="cs-CZ" altLang="cs-CZ" sz="2200" dirty="0">
                <a:latin typeface="Arial" panose="020B0604020202020204" pitchFamily="34" charset="0"/>
                <a:cs typeface="Arial" panose="020B0604020202020204" pitchFamily="34" charset="0"/>
              </a:rPr>
              <a:t> (and </a:t>
            </a:r>
            <a:r>
              <a:rPr lang="cs-CZ" altLang="cs-CZ" sz="2200" dirty="0" err="1">
                <a:latin typeface="Arial" panose="020B0604020202020204" pitchFamily="34" charset="0"/>
                <a:cs typeface="Arial" panose="020B0604020202020204" pitchFamily="34" charset="0"/>
              </a:rPr>
              <a:t>cognition</a:t>
            </a:r>
            <a:r>
              <a:rPr lang="cs-CZ" altLang="cs-CZ" sz="2200" dirty="0">
                <a:latin typeface="Arial" panose="020B0604020202020204" pitchFamily="34" charset="0"/>
                <a:cs typeface="Arial" panose="020B0604020202020204" pitchFamily="34" charset="0"/>
              </a:rPr>
              <a:t>) are </a:t>
            </a:r>
            <a:r>
              <a:rPr lang="cs-CZ" altLang="cs-CZ" sz="2200" dirty="0" err="1">
                <a:latin typeface="Arial" panose="020B0604020202020204" pitchFamily="34" charset="0"/>
                <a:cs typeface="Arial" panose="020B0604020202020204" pitchFamily="34" charset="0"/>
              </a:rPr>
              <a:t>adaptated</a:t>
            </a:r>
            <a:r>
              <a:rPr lang="cs-CZ" altLang="cs-CZ" sz="2200" dirty="0">
                <a:latin typeface="Arial" panose="020B0604020202020204" pitchFamily="34" charset="0"/>
                <a:cs typeface="Arial" panose="020B0604020202020204" pitchFamily="34" charset="0"/>
              </a:rPr>
              <a:t> to past (</a:t>
            </a:r>
            <a:r>
              <a:rPr lang="cs-CZ" altLang="cs-CZ" sz="2200" dirty="0" err="1">
                <a:latin typeface="Arial" panose="020B0604020202020204" pitchFamily="34" charset="0"/>
                <a:cs typeface="Arial" panose="020B0604020202020204" pitchFamily="34" charset="0"/>
              </a:rPr>
              <a:t>ancestral</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environment</a:t>
            </a:r>
            <a:endParaRPr lang="cs-CZ" altLang="cs-CZ" sz="2200" dirty="0">
              <a:latin typeface="Arial" panose="020B0604020202020204" pitchFamily="34" charset="0"/>
              <a:cs typeface="Arial" panose="020B0604020202020204" pitchFamily="34" charset="0"/>
            </a:endParaRPr>
          </a:p>
          <a:p>
            <a:pPr>
              <a:spcBef>
                <a:spcPct val="0"/>
              </a:spcBef>
            </a:pPr>
            <a:r>
              <a:rPr lang="en-US" altLang="cs-CZ" sz="2200" dirty="0">
                <a:latin typeface="Arial" panose="020B0604020202020204" pitchFamily="34" charset="0"/>
                <a:cs typeface="Arial" panose="020B0604020202020204" pitchFamily="34" charset="0"/>
              </a:rPr>
              <a:t>But the concept is </a:t>
            </a:r>
            <a:r>
              <a:rPr lang="cs-CZ" altLang="cs-CZ" sz="2200" dirty="0" err="1">
                <a:latin typeface="Arial" panose="020B0604020202020204" pitchFamily="34" charset="0"/>
                <a:cs typeface="Arial" panose="020B0604020202020204" pitchFamily="34" charset="0"/>
              </a:rPr>
              <a:t>generally</a:t>
            </a:r>
            <a:r>
              <a:rPr lang="cs-CZ" altLang="cs-CZ" sz="2200" dirty="0">
                <a:latin typeface="Arial" panose="020B0604020202020204" pitchFamily="34" charset="0"/>
                <a:cs typeface="Arial" panose="020B0604020202020204" pitchFamily="34" charset="0"/>
              </a:rPr>
              <a:t> </a:t>
            </a:r>
            <a:r>
              <a:rPr lang="en-US" altLang="cs-CZ" sz="2200" dirty="0">
                <a:latin typeface="Arial" panose="020B0604020202020204" pitchFamily="34" charset="0"/>
                <a:cs typeface="Arial" panose="020B0604020202020204" pitchFamily="34" charset="0"/>
              </a:rPr>
              <a:t>true </a:t>
            </a:r>
            <a:r>
              <a:rPr lang="cs-CZ" altLang="cs-CZ" sz="2200" dirty="0">
                <a:latin typeface="Arial" panose="020B0604020202020204" pitchFamily="34" charset="0"/>
                <a:cs typeface="Arial" panose="020B0604020202020204" pitchFamily="34" charset="0"/>
              </a:rPr>
              <a:t>but </a:t>
            </a:r>
            <a:r>
              <a:rPr lang="cs-CZ" altLang="cs-CZ" sz="2200" dirty="0" err="1">
                <a:latin typeface="Arial" panose="020B0604020202020204" pitchFamily="34" charset="0"/>
                <a:cs typeface="Arial" panose="020B0604020202020204" pitchFamily="34" charset="0"/>
              </a:rPr>
              <a:t>vague</a:t>
            </a:r>
            <a:endParaRPr lang="en-US" sz="2200" dirty="0">
              <a:latin typeface="Arial" panose="020B0604020202020204" pitchFamily="34" charset="0"/>
              <a:cs typeface="Arial" panose="020B0604020202020204" pitchFamily="34" charset="0"/>
            </a:endParaRPr>
          </a:p>
        </p:txBody>
      </p:sp>
      <p:pic>
        <p:nvPicPr>
          <p:cNvPr id="13" name="Picture 3" descr="\\serverFPR\Redir\FPR\dudapa01\Desktop\a0d081b0c8a0f1499499e110_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1689" y="1232129"/>
            <a:ext cx="1782193" cy="266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ázek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318387" y="3977386"/>
            <a:ext cx="2260968" cy="159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Obrázek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38829" y="4193917"/>
            <a:ext cx="3165053" cy="2125862"/>
          </a:xfrm>
          <a:prstGeom prst="rect">
            <a:avLst/>
          </a:prstGeom>
        </p:spPr>
      </p:pic>
      <p:pic>
        <p:nvPicPr>
          <p:cNvPr id="2050" name="Picture 2" descr="The Scientific Fundamentalist | Psychology Today United Kingdo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4743" y="2025570"/>
            <a:ext cx="1869693" cy="186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66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63" y="1759352"/>
            <a:ext cx="7986901" cy="4492631"/>
          </a:xfrm>
          <a:prstGeom prst="rect">
            <a:avLst/>
          </a:prstGeom>
        </p:spPr>
      </p:pic>
      <p:sp>
        <p:nvSpPr>
          <p:cNvPr id="3"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Environment</a:t>
            </a:r>
            <a:r>
              <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of</a:t>
            </a:r>
            <a:r>
              <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evolutionar</a:t>
            </a:r>
            <a:r>
              <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adaptedness</a:t>
            </a:r>
            <a:endPar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3597475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altLang="cs-CZ" sz="2400" b="1" kern="0" dirty="0">
                <a:solidFill>
                  <a:schemeClr val="accent1">
                    <a:lumMod val="75000"/>
                  </a:schemeClr>
                </a:solidFill>
                <a:latin typeface="Arial" panose="020B0604020202020204" pitchFamily="34" charset="0"/>
                <a:ea typeface="Arial Unicode MS"/>
                <a:cs typeface="Arial" panose="020B0604020202020204" pitchFamily="34" charset="0"/>
              </a:rPr>
              <a:t>Cultural</a:t>
            </a:r>
            <a:r>
              <a:rPr lang="cs-CZ" altLang="cs-CZ" sz="24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en-US" altLang="cs-CZ" sz="2400" b="1" kern="0" dirty="0">
                <a:solidFill>
                  <a:schemeClr val="accent1">
                    <a:lumMod val="75000"/>
                  </a:schemeClr>
                </a:solidFill>
                <a:latin typeface="Arial" panose="020B0604020202020204" pitchFamily="34" charset="0"/>
                <a:ea typeface="Arial Unicode MS"/>
                <a:cs typeface="Arial" panose="020B0604020202020204" pitchFamily="34" charset="0"/>
              </a:rPr>
              <a:t>evolution</a:t>
            </a:r>
            <a:r>
              <a:rPr lang="cs-CZ" altLang="cs-CZ" sz="24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2400" b="1" kern="0" dirty="0" err="1">
                <a:solidFill>
                  <a:schemeClr val="accent1">
                    <a:lumMod val="75000"/>
                  </a:schemeClr>
                </a:solidFill>
                <a:latin typeface="Arial" panose="020B0604020202020204" pitchFamily="34" charset="0"/>
                <a:ea typeface="Arial Unicode MS"/>
                <a:cs typeface="Arial" panose="020B0604020202020204" pitchFamily="34" charset="0"/>
              </a:rPr>
              <a:t>incl</a:t>
            </a:r>
            <a:r>
              <a:rPr lang="cs-CZ" altLang="cs-CZ" sz="24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2400" b="1" kern="0" dirty="0" err="1">
                <a:solidFill>
                  <a:schemeClr val="accent1">
                    <a:lumMod val="75000"/>
                  </a:schemeClr>
                </a:solidFill>
                <a:latin typeface="Arial" panose="020B0604020202020204" pitchFamily="34" charset="0"/>
                <a:ea typeface="Arial Unicode MS"/>
                <a:cs typeface="Arial" panose="020B0604020202020204" pitchFamily="34" charset="0"/>
              </a:rPr>
              <a:t>phylogenetic</a:t>
            </a:r>
            <a:r>
              <a:rPr lang="cs-CZ" altLang="cs-CZ" sz="2400" b="1" kern="0" dirty="0">
                <a:solidFill>
                  <a:schemeClr val="accent1">
                    <a:lumMod val="75000"/>
                  </a:schemeClr>
                </a:solidFill>
                <a:latin typeface="Arial" panose="020B0604020202020204" pitchFamily="34" charset="0"/>
                <a:ea typeface="Arial Unicode MS"/>
                <a:cs typeface="Arial" panose="020B0604020202020204" pitchFamily="34" charset="0"/>
              </a:rPr>
              <a:t>)</a:t>
            </a:r>
            <a:r>
              <a:rPr lang="en-US" altLang="cs-CZ" sz="24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en-US" altLang="cs-CZ" sz="2400" b="1" kern="0" dirty="0" err="1">
                <a:solidFill>
                  <a:schemeClr val="accent1">
                    <a:lumMod val="75000"/>
                  </a:schemeClr>
                </a:solidFill>
                <a:latin typeface="Arial" panose="020B0604020202020204" pitchFamily="34" charset="0"/>
                <a:ea typeface="Arial Unicode MS"/>
                <a:cs typeface="Arial" panose="020B0604020202020204" pitchFamily="34" charset="0"/>
              </a:rPr>
              <a:t>appro</a:t>
            </a:r>
            <a:r>
              <a:rPr lang="cs-CZ" altLang="cs-CZ" sz="2400" b="1" kern="0" dirty="0">
                <a:solidFill>
                  <a:schemeClr val="accent1">
                    <a:lumMod val="75000"/>
                  </a:schemeClr>
                </a:solidFill>
                <a:latin typeface="Arial" panose="020B0604020202020204" pitchFamily="34" charset="0"/>
                <a:ea typeface="Arial Unicode MS"/>
                <a:cs typeface="Arial" panose="020B0604020202020204" pitchFamily="34" charset="0"/>
              </a:rPr>
              <a:t>a</a:t>
            </a:r>
            <a:r>
              <a:rPr lang="en-US" altLang="cs-CZ" sz="2400" b="1" kern="0" dirty="0" err="1">
                <a:solidFill>
                  <a:schemeClr val="accent1">
                    <a:lumMod val="75000"/>
                  </a:schemeClr>
                </a:solidFill>
                <a:latin typeface="Arial" panose="020B0604020202020204" pitchFamily="34" charset="0"/>
                <a:ea typeface="Arial Unicode MS"/>
                <a:cs typeface="Arial" panose="020B0604020202020204" pitchFamily="34" charset="0"/>
              </a:rPr>
              <a:t>ch</a:t>
            </a:r>
            <a:r>
              <a:rPr lang="cs-CZ" altLang="cs-CZ" sz="2400" b="1" kern="0" dirty="0">
                <a:solidFill>
                  <a:schemeClr val="accent1">
                    <a:lumMod val="75000"/>
                  </a:schemeClr>
                </a:solidFill>
                <a:latin typeface="Arial" panose="020B0604020202020204" pitchFamily="34" charset="0"/>
                <a:ea typeface="Arial Unicode MS"/>
                <a:cs typeface="Arial" panose="020B0604020202020204" pitchFamily="34" charset="0"/>
              </a:rPr>
              <a:t>es</a:t>
            </a:r>
          </a:p>
        </p:txBody>
      </p:sp>
      <p:sp>
        <p:nvSpPr>
          <p:cNvPr id="3" name="Zástupný symbol pro obsah 2"/>
          <p:cNvSpPr txBox="1">
            <a:spLocks/>
          </p:cNvSpPr>
          <p:nvPr/>
        </p:nvSpPr>
        <p:spPr>
          <a:xfrm>
            <a:off x="685798" y="1742302"/>
            <a:ext cx="4071397"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altLang="cs-CZ" sz="2000" dirty="0" err="1">
                <a:latin typeface="Arial" panose="020B0604020202020204" pitchFamily="34" charset="0"/>
                <a:cs typeface="Arial" panose="020B0604020202020204" pitchFamily="34" charset="0"/>
              </a:rPr>
              <a:t>Cultural</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evolution</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cultural</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phylogenetics</a:t>
            </a:r>
            <a:r>
              <a:rPr lang="cs-CZ" altLang="cs-CZ" sz="2000" dirty="0">
                <a:latin typeface="Arial" panose="020B0604020202020204" pitchFamily="34" charset="0"/>
                <a:cs typeface="Arial" panose="020B0604020202020204" pitchFamily="34" charset="0"/>
              </a:rPr>
              <a:t>, gene-</a:t>
            </a:r>
            <a:r>
              <a:rPr lang="cs-CZ" altLang="cs-CZ" sz="2000" dirty="0" err="1">
                <a:latin typeface="Arial" panose="020B0604020202020204" pitchFamily="34" charset="0"/>
                <a:cs typeface="Arial" panose="020B0604020202020204" pitchFamily="34" charset="0"/>
              </a:rPr>
              <a:t>culture</a:t>
            </a:r>
            <a:r>
              <a:rPr lang="cs-CZ" altLang="cs-CZ" sz="2000" dirty="0">
                <a:latin typeface="Arial" panose="020B0604020202020204" pitchFamily="34" charset="0"/>
                <a:cs typeface="Arial" panose="020B0604020202020204" pitchFamily="34" charset="0"/>
              </a:rPr>
              <a:t>-co-</a:t>
            </a:r>
            <a:r>
              <a:rPr lang="cs-CZ" altLang="cs-CZ" sz="2000" dirty="0" err="1">
                <a:latin typeface="Arial" panose="020B0604020202020204" pitchFamily="34" charset="0"/>
                <a:cs typeface="Arial" panose="020B0604020202020204" pitchFamily="34" charset="0"/>
              </a:rPr>
              <a:t>evolution</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or</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dual</a:t>
            </a:r>
            <a:r>
              <a:rPr lang="cs-CZ" altLang="cs-CZ" sz="2000" dirty="0">
                <a:latin typeface="Arial" panose="020B0604020202020204" pitchFamily="34" charset="0"/>
                <a:cs typeface="Arial" panose="020B0604020202020204" pitchFamily="34" charset="0"/>
              </a:rPr>
              <a:t> inheritance </a:t>
            </a:r>
            <a:r>
              <a:rPr lang="cs-CZ" altLang="cs-CZ" sz="2000" dirty="0" err="1">
                <a:latin typeface="Arial" panose="020B0604020202020204" pitchFamily="34" charset="0"/>
                <a:cs typeface="Arial" panose="020B0604020202020204" pitchFamily="34" charset="0"/>
              </a:rPr>
              <a:t>theory</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also</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memetics</a:t>
            </a:r>
            <a:endParaRPr lang="cs-CZ" altLang="cs-CZ" sz="2000" dirty="0">
              <a:latin typeface="Arial" panose="020B0604020202020204" pitchFamily="34" charset="0"/>
              <a:cs typeface="Arial" panose="020B0604020202020204" pitchFamily="34" charset="0"/>
            </a:endParaRPr>
          </a:p>
          <a:p>
            <a:pPr>
              <a:spcBef>
                <a:spcPct val="0"/>
              </a:spcBef>
            </a:pPr>
            <a:r>
              <a:rPr lang="cs-CZ" sz="2000" dirty="0" err="1">
                <a:latin typeface="Arial" panose="020B0604020202020204" pitchFamily="34" charset="0"/>
                <a:cs typeface="Arial" panose="020B0604020202020204" pitchFamily="34" charset="0"/>
              </a:rPr>
              <a:t>Cultural</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evolution</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is</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interested</a:t>
            </a:r>
            <a:r>
              <a:rPr lang="cs-CZ"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evolution</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of</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behavioral</a:t>
            </a:r>
            <a:r>
              <a:rPr lang="cs-CZ" sz="2000" dirty="0">
                <a:latin typeface="Arial" panose="020B0604020202020204" pitchFamily="34" charset="0"/>
                <a:cs typeface="Arial" panose="020B0604020202020204" pitchFamily="34" charset="0"/>
              </a:rPr>
              <a:t> diversity - </a:t>
            </a:r>
            <a:r>
              <a:rPr lang="cs-CZ" sz="2000" dirty="0" err="1">
                <a:latin typeface="Arial" panose="020B0604020202020204" pitchFamily="34" charset="0"/>
                <a:cs typeface="Arial" panose="020B0604020202020204" pitchFamily="34" charset="0"/>
              </a:rPr>
              <a:t>how</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did</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adaptive</a:t>
            </a:r>
            <a:r>
              <a:rPr lang="cs-CZ" sz="2000" dirty="0">
                <a:latin typeface="Arial" panose="020B0604020202020204" pitchFamily="34" charset="0"/>
                <a:cs typeface="Arial" panose="020B0604020202020204" pitchFamily="34" charset="0"/>
              </a:rPr>
              <a:t> and </a:t>
            </a:r>
            <a:r>
              <a:rPr lang="cs-CZ" sz="2000" dirty="0" err="1">
                <a:latin typeface="Arial" panose="020B0604020202020204" pitchFamily="34" charset="0"/>
                <a:cs typeface="Arial" panose="020B0604020202020204" pitchFamily="34" charset="0"/>
              </a:rPr>
              <a:t>maladaptive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traits</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evolve</a:t>
            </a:r>
            <a:endParaRPr lang="cs-CZ" altLang="cs-CZ" sz="2000" dirty="0">
              <a:latin typeface="Arial" panose="020B0604020202020204" pitchFamily="34" charset="0"/>
              <a:cs typeface="Arial" panose="020B0604020202020204" pitchFamily="34" charset="0"/>
            </a:endParaRPr>
          </a:p>
          <a:p>
            <a:pPr>
              <a:spcBef>
                <a:spcPct val="0"/>
              </a:spcBef>
            </a:pPr>
            <a:r>
              <a:rPr lang="en-US" altLang="cs-CZ" sz="2000" dirty="0">
                <a:latin typeface="Arial" panose="020B0604020202020204" pitchFamily="34" charset="0"/>
                <a:cs typeface="Arial" panose="020B0604020202020204" pitchFamily="34" charset="0"/>
              </a:rPr>
              <a:t>Although </a:t>
            </a:r>
            <a:r>
              <a:rPr lang="cs-CZ" altLang="cs-CZ" sz="2000" dirty="0" err="1">
                <a:latin typeface="Arial" panose="020B0604020202020204" pitchFamily="34" charset="0"/>
                <a:cs typeface="Arial" panose="020B0604020202020204" pitchFamily="34" charset="0"/>
              </a:rPr>
              <a:t>human</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behavioral</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ecology</a:t>
            </a:r>
            <a:r>
              <a:rPr lang="en-US" altLang="cs-CZ" sz="2000" dirty="0">
                <a:latin typeface="Arial" panose="020B0604020202020204" pitchFamily="34" charset="0"/>
                <a:cs typeface="Arial" panose="020B0604020202020204" pitchFamily="34" charset="0"/>
              </a:rPr>
              <a:t> and </a:t>
            </a:r>
            <a:r>
              <a:rPr lang="cs-CZ" altLang="cs-CZ" sz="2000" dirty="0" err="1">
                <a:latin typeface="Arial" panose="020B0604020202020204" pitchFamily="34" charset="0"/>
                <a:cs typeface="Arial" panose="020B0604020202020204" pitchFamily="34" charset="0"/>
              </a:rPr>
              <a:t>cultural</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evolution</a:t>
            </a:r>
            <a:r>
              <a:rPr lang="en-US" altLang="cs-CZ" sz="2000" dirty="0">
                <a:latin typeface="Arial" panose="020B0604020202020204" pitchFamily="34" charset="0"/>
                <a:cs typeface="Arial" panose="020B0604020202020204" pitchFamily="34" charset="0"/>
              </a:rPr>
              <a:t> seem to be different fields</a:t>
            </a:r>
            <a:r>
              <a:rPr lang="cs-CZ" altLang="cs-CZ" sz="2000" dirty="0">
                <a:latin typeface="Arial" panose="020B0604020202020204" pitchFamily="34" charset="0"/>
                <a:cs typeface="Arial" panose="020B0604020202020204" pitchFamily="34" charset="0"/>
              </a:rPr>
              <a:t>,</a:t>
            </a:r>
            <a:r>
              <a:rPr lang="en-US" altLang="cs-CZ" sz="2000" dirty="0">
                <a:latin typeface="Arial" panose="020B0604020202020204" pitchFamily="34" charset="0"/>
                <a:cs typeface="Arial" panose="020B0604020202020204" pitchFamily="34" charset="0"/>
              </a:rPr>
              <a:t> they are </a:t>
            </a:r>
            <a:r>
              <a:rPr lang="cs-CZ" altLang="cs-CZ" sz="2000" dirty="0" err="1">
                <a:latin typeface="Arial" panose="020B0604020202020204" pitchFamily="34" charset="0"/>
                <a:cs typeface="Arial" panose="020B0604020202020204" pitchFamily="34" charset="0"/>
              </a:rPr>
              <a:t>two</a:t>
            </a:r>
            <a:r>
              <a:rPr lang="cs-CZ" altLang="cs-CZ" sz="2000" dirty="0">
                <a:latin typeface="Arial" panose="020B0604020202020204" pitchFamily="34" charset="0"/>
                <a:cs typeface="Arial" panose="020B0604020202020204" pitchFamily="34" charset="0"/>
              </a:rPr>
              <a:t> </a:t>
            </a:r>
            <a:r>
              <a:rPr lang="en-US" altLang="cs-CZ" sz="2000" dirty="0">
                <a:latin typeface="Arial" panose="020B0604020202020204" pitchFamily="34" charset="0"/>
                <a:cs typeface="Arial" panose="020B0604020202020204" pitchFamily="34" charset="0"/>
              </a:rPr>
              <a:t>kinds of explanation that are hard to tell apart in the real world</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Mace</a:t>
            </a:r>
            <a:r>
              <a:rPr lang="cs-CZ" altLang="cs-CZ" sz="2000" dirty="0">
                <a:latin typeface="Arial" panose="020B0604020202020204" pitchFamily="34" charset="0"/>
                <a:cs typeface="Arial" panose="020B0604020202020204" pitchFamily="34" charset="0"/>
              </a:rPr>
              <a:t>, 2014)</a:t>
            </a:r>
          </a:p>
        </p:txBody>
      </p:sp>
      <p:pic>
        <p:nvPicPr>
          <p:cNvPr id="12" name="Obráze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2256" y="1594022"/>
            <a:ext cx="3221523" cy="4210600"/>
          </a:xfrm>
          <a:prstGeom prst="rect">
            <a:avLst/>
          </a:prstGeom>
        </p:spPr>
      </p:pic>
      <p:sp>
        <p:nvSpPr>
          <p:cNvPr id="13" name="Obdélník 12"/>
          <p:cNvSpPr/>
          <p:nvPr/>
        </p:nvSpPr>
        <p:spPr>
          <a:xfrm>
            <a:off x="6758102" y="5996167"/>
            <a:ext cx="2005677" cy="369332"/>
          </a:xfrm>
          <a:prstGeom prst="rect">
            <a:avLst/>
          </a:prstGeom>
        </p:spPr>
        <p:txBody>
          <a:bodyPr wrap="none">
            <a:spAutoFit/>
          </a:bodyPr>
          <a:lstStyle/>
          <a:p>
            <a:r>
              <a:rPr lang="cs-CZ" dirty="0" err="1">
                <a:latin typeface="Arial" panose="020B0604020202020204" pitchFamily="34" charset="0"/>
                <a:cs typeface="Arial" panose="020B0604020202020204" pitchFamily="34" charset="0"/>
              </a:rPr>
              <a:t>Kirby</a:t>
            </a:r>
            <a:r>
              <a:rPr lang="en-US" dirty="0">
                <a:latin typeface="Arial" panose="020B0604020202020204" pitchFamily="34" charset="0"/>
                <a:cs typeface="Arial" panose="020B0604020202020204" pitchFamily="34" charset="0"/>
              </a:rPr>
              <a:t> et al. (20</a:t>
            </a:r>
            <a:r>
              <a:rPr lang="cs-CZ" dirty="0">
                <a:latin typeface="Arial" panose="020B0604020202020204" pitchFamily="34" charset="0"/>
                <a:cs typeface="Arial" panose="020B0604020202020204" pitchFamily="34" charset="0"/>
              </a:rPr>
              <a:t>16</a:t>
            </a:r>
            <a:r>
              <a:rPr lang="en-US" dirty="0">
                <a:latin typeface="Arial" panose="020B0604020202020204" pitchFamily="34" charset="0"/>
                <a:cs typeface="Arial" panose="020B0604020202020204" pitchFamily="34" charset="0"/>
              </a:rPr>
              <a:t>)</a:t>
            </a:r>
          </a:p>
        </p:txBody>
      </p:sp>
      <p:pic>
        <p:nvPicPr>
          <p:cNvPr id="1026" name="Picture 2" descr="Cultural Evolution: How Darwinian Theory Can Explain Human Culture and  Synthesize the Social Sciences, Mesoud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8840" y="0"/>
            <a:ext cx="2715059" cy="407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3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Four</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questions</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three</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approaches</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pic>
        <p:nvPicPr>
          <p:cNvPr id="10" name="Obrázek 9"/>
          <p:cNvPicPr>
            <a:picLocks noChangeAspect="1"/>
          </p:cNvPicPr>
          <p:nvPr/>
        </p:nvPicPr>
        <p:blipFill rotWithShape="1">
          <a:blip r:embed="rId3"/>
          <a:srcRect b="27649"/>
          <a:stretch/>
        </p:blipFill>
        <p:spPr>
          <a:xfrm>
            <a:off x="1686407" y="1686502"/>
            <a:ext cx="5652124" cy="3190301"/>
          </a:xfrm>
          <a:prstGeom prst="rect">
            <a:avLst/>
          </a:prstGeom>
        </p:spPr>
      </p:pic>
      <p:sp>
        <p:nvSpPr>
          <p:cNvPr id="11" name="Obdélník 10"/>
          <p:cNvSpPr/>
          <p:nvPr/>
        </p:nvSpPr>
        <p:spPr>
          <a:xfrm>
            <a:off x="6178352" y="2748833"/>
            <a:ext cx="2965648" cy="646331"/>
          </a:xfrm>
          <a:prstGeom prst="rect">
            <a:avLst/>
          </a:prstGeom>
        </p:spPr>
        <p:txBody>
          <a:bodyPr wrap="square">
            <a:spAutoFit/>
          </a:bodyPr>
          <a:lstStyle/>
          <a:p>
            <a:r>
              <a:rPr lang="en-US" dirty="0"/>
              <a:t>DEVELOPMENT</a:t>
            </a:r>
          </a:p>
          <a:p>
            <a:r>
              <a:rPr lang="en-US" dirty="0"/>
              <a:t>How does the trait emerge?</a:t>
            </a:r>
          </a:p>
        </p:txBody>
      </p:sp>
      <p:sp>
        <p:nvSpPr>
          <p:cNvPr id="12" name="Obdélník 11"/>
          <p:cNvSpPr/>
          <p:nvPr/>
        </p:nvSpPr>
        <p:spPr>
          <a:xfrm>
            <a:off x="356860" y="1965667"/>
            <a:ext cx="2676624" cy="923330"/>
          </a:xfrm>
          <a:prstGeom prst="rect">
            <a:avLst/>
          </a:prstGeom>
        </p:spPr>
        <p:txBody>
          <a:bodyPr wrap="square">
            <a:spAutoFit/>
          </a:bodyPr>
          <a:lstStyle/>
          <a:p>
            <a:r>
              <a:rPr lang="en-US" dirty="0"/>
              <a:t>CAUSATION</a:t>
            </a:r>
          </a:p>
          <a:p>
            <a:r>
              <a:rPr lang="en-US" dirty="0"/>
              <a:t>How does the trait work</a:t>
            </a:r>
            <a:r>
              <a:rPr lang="cs-CZ" dirty="0"/>
              <a:t>?</a:t>
            </a:r>
            <a:endParaRPr lang="en-US" dirty="0"/>
          </a:p>
          <a:p>
            <a:r>
              <a:rPr lang="cs-CZ" dirty="0"/>
              <a:t>H</a:t>
            </a:r>
            <a:r>
              <a:rPr lang="en-US" dirty="0"/>
              <a:t>ow is it elicited?</a:t>
            </a:r>
          </a:p>
        </p:txBody>
      </p:sp>
      <p:sp>
        <p:nvSpPr>
          <p:cNvPr id="13" name="Obdélník 12"/>
          <p:cNvSpPr/>
          <p:nvPr/>
        </p:nvSpPr>
        <p:spPr>
          <a:xfrm>
            <a:off x="6178352" y="3487644"/>
            <a:ext cx="2756451" cy="923330"/>
          </a:xfrm>
          <a:prstGeom prst="rect">
            <a:avLst/>
          </a:prstGeom>
        </p:spPr>
        <p:txBody>
          <a:bodyPr wrap="square">
            <a:spAutoFit/>
          </a:bodyPr>
          <a:lstStyle/>
          <a:p>
            <a:r>
              <a:rPr lang="en-US" dirty="0"/>
              <a:t>EVOLUTIONARY HISTORY</a:t>
            </a:r>
            <a:endParaRPr lang="cs-CZ" dirty="0"/>
          </a:p>
          <a:p>
            <a:r>
              <a:rPr lang="en-US" dirty="0"/>
              <a:t>How did the trait evolve?</a:t>
            </a:r>
          </a:p>
          <a:p>
            <a:r>
              <a:rPr lang="en-US" dirty="0"/>
              <a:t>Why did the trait evolve?</a:t>
            </a:r>
          </a:p>
        </p:txBody>
      </p:sp>
      <p:sp>
        <p:nvSpPr>
          <p:cNvPr id="14" name="Obdélník 13"/>
          <p:cNvSpPr/>
          <p:nvPr/>
        </p:nvSpPr>
        <p:spPr>
          <a:xfrm>
            <a:off x="356860" y="3007325"/>
            <a:ext cx="2901910" cy="923330"/>
          </a:xfrm>
          <a:prstGeom prst="rect">
            <a:avLst/>
          </a:prstGeom>
        </p:spPr>
        <p:txBody>
          <a:bodyPr wrap="square">
            <a:spAutoFit/>
          </a:bodyPr>
          <a:lstStyle/>
          <a:p>
            <a:r>
              <a:rPr lang="cs-CZ" dirty="0"/>
              <a:t>SURVIVAL</a:t>
            </a:r>
            <a:r>
              <a:rPr lang="en-US" dirty="0"/>
              <a:t> VALUE</a:t>
            </a:r>
          </a:p>
          <a:p>
            <a:r>
              <a:rPr lang="en-US" dirty="0"/>
              <a:t>Why is the trait adaptive</a:t>
            </a:r>
          </a:p>
          <a:p>
            <a:r>
              <a:rPr lang="en-US" dirty="0"/>
              <a:t>Why does</a:t>
            </a:r>
            <a:r>
              <a:rPr lang="cs-CZ" dirty="0"/>
              <a:t> </a:t>
            </a:r>
            <a:r>
              <a:rPr lang="en-US" dirty="0"/>
              <a:t>the trait persist?</a:t>
            </a:r>
          </a:p>
        </p:txBody>
      </p:sp>
      <p:sp>
        <p:nvSpPr>
          <p:cNvPr id="15" name="Obdélník 14"/>
          <p:cNvSpPr/>
          <p:nvPr/>
        </p:nvSpPr>
        <p:spPr>
          <a:xfrm>
            <a:off x="7199491" y="4698856"/>
            <a:ext cx="1682833" cy="276999"/>
          </a:xfrm>
          <a:prstGeom prst="rect">
            <a:avLst/>
          </a:prstGeom>
        </p:spPr>
        <p:txBody>
          <a:bodyPr wrap="none">
            <a:spAutoFit/>
          </a:bodyPr>
          <a:lstStyle/>
          <a:p>
            <a:r>
              <a:rPr lang="en-US" sz="1200" dirty="0" err="1"/>
              <a:t>Micheletti</a:t>
            </a:r>
            <a:r>
              <a:rPr lang="en-US" sz="1200" dirty="0"/>
              <a:t> et al. (2022</a:t>
            </a:r>
            <a:r>
              <a:rPr lang="cs-CZ" sz="1200" dirty="0"/>
              <a:t>a</a:t>
            </a:r>
            <a:r>
              <a:rPr lang="en-US" sz="1200" dirty="0"/>
              <a:t>)</a:t>
            </a:r>
          </a:p>
        </p:txBody>
      </p:sp>
      <p:sp>
        <p:nvSpPr>
          <p:cNvPr id="16" name="Zástupný symbol pro obsah 2"/>
          <p:cNvSpPr txBox="1">
            <a:spLocks/>
          </p:cNvSpPr>
          <p:nvPr/>
        </p:nvSpPr>
        <p:spPr>
          <a:xfrm>
            <a:off x="685798" y="5248448"/>
            <a:ext cx="7823202" cy="107133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altLang="cs-CZ" sz="1800" dirty="0" err="1">
                <a:latin typeface="Arial" panose="020B0604020202020204" pitchFamily="34" charset="0"/>
                <a:cs typeface="Arial" panose="020B0604020202020204" pitchFamily="34" charset="0"/>
              </a:rPr>
              <a:t>Culture</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is</a:t>
            </a:r>
            <a:r>
              <a:rPr lang="cs-CZ" altLang="cs-CZ" sz="1800" dirty="0">
                <a:latin typeface="Arial" panose="020B0604020202020204" pitchFamily="34" charset="0"/>
                <a:cs typeface="Arial" panose="020B0604020202020204" pitchFamily="34" charset="0"/>
              </a:rPr>
              <a:t> a </a:t>
            </a:r>
            <a:r>
              <a:rPr lang="cs-CZ" altLang="cs-CZ" sz="1800" dirty="0" err="1">
                <a:latin typeface="Arial" panose="020B0604020202020204" pitchFamily="34" charset="0"/>
                <a:cs typeface="Arial" panose="020B0604020202020204" pitchFamily="34" charset="0"/>
              </a:rPr>
              <a:t>way</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through</a:t>
            </a:r>
            <a:r>
              <a:rPr lang="cs-CZ" altLang="cs-CZ" sz="1800" dirty="0">
                <a:latin typeface="Arial" panose="020B0604020202020204" pitchFamily="34" charset="0"/>
                <a:cs typeface="Arial" panose="020B0604020202020204" pitchFamily="34" charset="0"/>
              </a:rPr>
              <a:t> which </a:t>
            </a:r>
            <a:r>
              <a:rPr lang="cs-CZ" altLang="cs-CZ" sz="1800" dirty="0" err="1">
                <a:latin typeface="Arial" panose="020B0604020202020204" pitchFamily="34" charset="0"/>
                <a:cs typeface="Arial" panose="020B0604020202020204" pitchFamily="34" charset="0"/>
              </a:rPr>
              <a:t>we</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adapt</a:t>
            </a:r>
            <a:r>
              <a:rPr lang="cs-CZ" altLang="cs-CZ" sz="1800" dirty="0">
                <a:latin typeface="Arial" panose="020B0604020202020204" pitchFamily="34" charset="0"/>
                <a:cs typeface="Arial" panose="020B0604020202020204" pitchFamily="34" charset="0"/>
              </a:rPr>
              <a:t> to </a:t>
            </a:r>
            <a:r>
              <a:rPr lang="cs-CZ" altLang="cs-CZ" sz="1800" dirty="0" err="1">
                <a:latin typeface="Arial" panose="020B0604020202020204" pitchFamily="34" charset="0"/>
                <a:cs typeface="Arial" panose="020B0604020202020204" pitchFamily="34" charset="0"/>
              </a:rPr>
              <a:t>different</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environments</a:t>
            </a:r>
            <a:r>
              <a:rPr lang="cs-CZ" altLang="cs-CZ" sz="1800" dirty="0">
                <a:latin typeface="Arial" panose="020B0604020202020204" pitchFamily="34" charset="0"/>
                <a:cs typeface="Arial" panose="020B0604020202020204" pitchFamily="34" charset="0"/>
              </a:rPr>
              <a:t> (and </a:t>
            </a:r>
            <a:r>
              <a:rPr lang="cs-CZ" altLang="cs-CZ" sz="1800" dirty="0" err="1">
                <a:latin typeface="Arial" panose="020B0604020202020204" pitchFamily="34" charset="0"/>
                <a:cs typeface="Arial" panose="020B0604020202020204" pitchFamily="34" charset="0"/>
              </a:rPr>
              <a:t>the</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environment</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we</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adapt</a:t>
            </a:r>
            <a:r>
              <a:rPr lang="cs-CZ" altLang="cs-CZ" sz="1800" dirty="0">
                <a:latin typeface="Arial" panose="020B0604020202020204" pitchFamily="34" charset="0"/>
                <a:cs typeface="Arial" panose="020B0604020202020204" pitchFamily="34" charset="0"/>
              </a:rPr>
              <a:t> to </a:t>
            </a:r>
            <a:r>
              <a:rPr lang="cs-CZ" altLang="cs-CZ" sz="1800" dirty="0" err="1">
                <a:latin typeface="Arial" panose="020B0604020202020204" pitchFamily="34" charset="0"/>
                <a:cs typeface="Arial" panose="020B0604020202020204" pitchFamily="34" charset="0"/>
              </a:rPr>
              <a:t>is</a:t>
            </a:r>
            <a:r>
              <a:rPr lang="cs-CZ" altLang="cs-CZ" sz="1800" dirty="0">
                <a:latin typeface="Arial" panose="020B0604020202020204" pitchFamily="34" charset="0"/>
                <a:cs typeface="Arial" panose="020B0604020202020204" pitchFamily="34" charset="0"/>
              </a:rPr>
              <a:t> to a </a:t>
            </a:r>
            <a:r>
              <a:rPr lang="cs-CZ" altLang="cs-CZ" sz="1800" dirty="0" err="1">
                <a:latin typeface="Arial" panose="020B0604020202020204" pitchFamily="34" charset="0"/>
                <a:cs typeface="Arial" panose="020B0604020202020204" pitchFamily="34" charset="0"/>
              </a:rPr>
              <a:t>large</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degree</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cultural</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Culture</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is</a:t>
            </a:r>
            <a:r>
              <a:rPr lang="cs-CZ" altLang="cs-CZ" sz="1800" dirty="0">
                <a:latin typeface="Arial" panose="020B0604020202020204" pitchFamily="34" charset="0"/>
                <a:cs typeface="Arial" panose="020B0604020202020204" pitchFamily="34" charset="0"/>
              </a:rPr>
              <a:t> a </a:t>
            </a:r>
            <a:r>
              <a:rPr lang="cs-CZ" altLang="cs-CZ" sz="1800" dirty="0" err="1">
                <a:latin typeface="Arial" panose="020B0604020202020204" pitchFamily="34" charset="0"/>
                <a:cs typeface="Arial" panose="020B0604020202020204" pitchFamily="34" charset="0"/>
              </a:rPr>
              <a:t>behavior</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that</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is</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culturally</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transmitted</a:t>
            </a:r>
            <a:r>
              <a:rPr lang="cs-CZ" altLang="cs-CZ" sz="1800" dirty="0">
                <a:latin typeface="Arial" panose="020B0604020202020204" pitchFamily="34" charset="0"/>
                <a:cs typeface="Arial" panose="020B0604020202020204" pitchFamily="34" charset="0"/>
              </a:rPr>
              <a:t> (and </a:t>
            </a:r>
            <a:r>
              <a:rPr lang="cs-CZ" altLang="cs-CZ" sz="1800" dirty="0" err="1">
                <a:latin typeface="Arial" panose="020B0604020202020204" pitchFamily="34" charset="0"/>
                <a:cs typeface="Arial" panose="020B0604020202020204" pitchFamily="34" charset="0"/>
              </a:rPr>
              <a:t>almost</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all</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behaviors</a:t>
            </a:r>
            <a:r>
              <a:rPr lang="cs-CZ" altLang="cs-CZ" sz="1800" dirty="0">
                <a:latin typeface="Arial" panose="020B0604020202020204" pitchFamily="34" charset="0"/>
                <a:cs typeface="Arial" panose="020B0604020202020204" pitchFamily="34" charset="0"/>
              </a:rPr>
              <a:t> are)</a:t>
            </a:r>
          </a:p>
          <a:p>
            <a:pPr>
              <a:spcBef>
                <a:spcPct val="0"/>
              </a:spcBef>
            </a:pPr>
            <a:endParaRPr lang="cs-CZ" altLang="cs-CZ" sz="2000" dirty="0">
              <a:latin typeface="Arial" panose="020B0604020202020204" pitchFamily="34" charset="0"/>
              <a:cs typeface="Arial" panose="020B0604020202020204" pitchFamily="34" charset="0"/>
            </a:endParaRPr>
          </a:p>
          <a:p>
            <a:pPr>
              <a:spcBef>
                <a:spcPct val="0"/>
              </a:spcBef>
            </a:pPr>
            <a:endParaRPr lang="cs-CZ"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17" name="Obrázek 16"/>
          <p:cNvPicPr>
            <a:picLocks noChangeAspect="1"/>
          </p:cNvPicPr>
          <p:nvPr/>
        </p:nvPicPr>
        <p:blipFill>
          <a:blip r:embed="rId3"/>
          <a:stretch>
            <a:fillRect/>
          </a:stretch>
        </p:blipFill>
        <p:spPr>
          <a:xfrm>
            <a:off x="9431835" y="-31578"/>
            <a:ext cx="3743609" cy="2920575"/>
          </a:xfrm>
          <a:prstGeom prst="rect">
            <a:avLst/>
          </a:prstGeom>
        </p:spPr>
      </p:pic>
    </p:spTree>
    <p:extLst>
      <p:ext uri="{BB962C8B-B14F-4D97-AF65-F5344CB8AC3E}">
        <p14:creationId xmlns:p14="http://schemas.microsoft.com/office/powerpoint/2010/main" val="283260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Galton's problem</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sp>
        <p:nvSpPr>
          <p:cNvPr id="9" name="Zástupný symbol pro obsah 2"/>
          <p:cNvSpPr txBox="1">
            <a:spLocks/>
          </p:cNvSpPr>
          <p:nvPr/>
        </p:nvSpPr>
        <p:spPr>
          <a:xfrm>
            <a:off x="685797" y="1742302"/>
            <a:ext cx="5120643"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en-US" sz="2400" dirty="0">
                <a:latin typeface="Arial" panose="020B0604020202020204" pitchFamily="34" charset="0"/>
                <a:cs typeface="Arial" panose="020B0604020202020204" pitchFamily="34" charset="0"/>
              </a:rPr>
              <a:t>E. B. Tylor</a:t>
            </a:r>
            <a:r>
              <a:rPr lang="cs-CZ" sz="2400" dirty="0">
                <a:latin typeface="Arial" panose="020B0604020202020204" pitchFamily="34" charset="0"/>
                <a:cs typeface="Arial" panose="020B0604020202020204" pitchFamily="34" charset="0"/>
              </a:rPr>
              <a:t> (1888)</a:t>
            </a:r>
            <a:r>
              <a:rPr lang="en-US"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Since</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acephalous</a:t>
            </a:r>
            <a:r>
              <a:rPr lang="cs-CZ" sz="2400" dirty="0">
                <a:latin typeface="Arial" panose="020B0604020202020204" pitchFamily="34" charset="0"/>
                <a:cs typeface="Arial" panose="020B0604020202020204" pitchFamily="34" charset="0"/>
              </a:rPr>
              <a:t> and </a:t>
            </a:r>
            <a:r>
              <a:rPr lang="cs-CZ" sz="2400" dirty="0" err="1">
                <a:latin typeface="Arial" panose="020B0604020202020204" pitchFamily="34" charset="0"/>
                <a:cs typeface="Arial" panose="020B0604020202020204" pitchFamily="34" charset="0"/>
              </a:rPr>
              <a:t>tribal</a:t>
            </a:r>
            <a:r>
              <a:rPr lang="cs-CZ" sz="2400" dirty="0">
                <a:latin typeface="Arial" panose="020B0604020202020204" pitchFamily="34" charset="0"/>
                <a:cs typeface="Arial" panose="020B0604020202020204" pitchFamily="34" charset="0"/>
              </a:rPr>
              <a:t> s</a:t>
            </a:r>
            <a:r>
              <a:rPr lang="en-US" sz="2400" dirty="0" err="1">
                <a:latin typeface="Arial" panose="020B0604020202020204" pitchFamily="34" charset="0"/>
                <a:cs typeface="Arial" panose="020B0604020202020204" pitchFamily="34" charset="0"/>
              </a:rPr>
              <a:t>ocieties</a:t>
            </a:r>
            <a:r>
              <a:rPr lang="cs-CZ"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are </a:t>
            </a:r>
            <a:r>
              <a:rPr lang="cs-CZ" sz="2400" dirty="0" err="1">
                <a:latin typeface="Arial" panose="020B0604020202020204" pitchFamily="34" charset="0"/>
                <a:cs typeface="Arial" panose="020B0604020202020204" pitchFamily="34" charset="0"/>
              </a:rPr>
              <a:t>often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matri</a:t>
            </a:r>
            <a:r>
              <a:rPr lang="cs-CZ" sz="2400" dirty="0" err="1">
                <a:latin typeface="Arial" panose="020B0604020202020204" pitchFamily="34" charset="0"/>
                <a:cs typeface="Arial" panose="020B0604020202020204" pitchFamily="34" charset="0"/>
              </a:rPr>
              <a:t>linear</a:t>
            </a:r>
            <a:r>
              <a:rPr lang="cs-CZ" sz="2400" dirty="0">
                <a:latin typeface="Arial" panose="020B0604020202020204" pitchFamily="34" charset="0"/>
                <a:cs typeface="Arial" panose="020B0604020202020204" pitchFamily="34" charset="0"/>
              </a:rPr>
              <a:t> and more </a:t>
            </a:r>
            <a:r>
              <a:rPr lang="cs-CZ" sz="2400" dirty="0" err="1">
                <a:latin typeface="Arial" panose="020B0604020202020204" pitchFamily="34" charset="0"/>
                <a:cs typeface="Arial" panose="020B0604020202020204" pitchFamily="34" charset="0"/>
              </a:rPr>
              <a:t>complex</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societies</a:t>
            </a:r>
            <a:r>
              <a:rPr lang="cs-CZ" sz="2400" dirty="0">
                <a:latin typeface="Arial" panose="020B0604020202020204" pitchFamily="34" charset="0"/>
                <a:cs typeface="Arial" panose="020B0604020202020204" pitchFamily="34" charset="0"/>
              </a:rPr>
              <a:t> are </a:t>
            </a:r>
            <a:r>
              <a:rPr lang="en-US" sz="2400" dirty="0" err="1">
                <a:latin typeface="Arial" panose="020B0604020202020204" pitchFamily="34" charset="0"/>
                <a:cs typeface="Arial" panose="020B0604020202020204" pitchFamily="34" charset="0"/>
              </a:rPr>
              <a:t>patri</a:t>
            </a:r>
            <a:r>
              <a:rPr lang="cs-CZ" sz="2400" dirty="0" err="1">
                <a:latin typeface="Arial" panose="020B0604020202020204" pitchFamily="34" charset="0"/>
                <a:cs typeface="Arial" panose="020B0604020202020204" pitchFamily="34" charset="0"/>
              </a:rPr>
              <a:t>linear</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matrilinear</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social</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system</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is</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the</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ancestral</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one</a:t>
            </a:r>
            <a:r>
              <a:rPr lang="cs-CZ" sz="2400" dirty="0">
                <a:latin typeface="Arial" panose="020B0604020202020204" pitchFamily="34" charset="0"/>
                <a:cs typeface="Arial" panose="020B0604020202020204" pitchFamily="34" charset="0"/>
              </a:rPr>
              <a:t>…</a:t>
            </a:r>
          </a:p>
          <a:p>
            <a:pPr>
              <a:spcBef>
                <a:spcPct val="0"/>
              </a:spcBef>
            </a:pPr>
            <a:r>
              <a:rPr lang="cs-CZ" sz="2400" dirty="0">
                <a:latin typeface="Arial" panose="020B0604020202020204" pitchFamily="34" charset="0"/>
                <a:cs typeface="Arial" panose="020B0604020202020204" pitchFamily="34" charset="0"/>
              </a:rPr>
              <a:t>F. </a:t>
            </a:r>
            <a:r>
              <a:rPr lang="en-US" sz="2400" dirty="0">
                <a:latin typeface="Arial" panose="020B0604020202020204" pitchFamily="34" charset="0"/>
                <a:cs typeface="Arial" panose="020B0604020202020204" pitchFamily="34" charset="0"/>
              </a:rPr>
              <a:t>Galton: </a:t>
            </a:r>
            <a:r>
              <a:rPr lang="cs-CZ" sz="2400" dirty="0" err="1">
                <a:latin typeface="Arial" panose="020B0604020202020204" pitchFamily="34" charset="0"/>
                <a:cs typeface="Arial" panose="020B0604020202020204" pitchFamily="34" charset="0"/>
              </a:rPr>
              <a:t>We</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cannot</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infer</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anything</a:t>
            </a:r>
            <a:r>
              <a:rPr lang="cs-CZ"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about the evolutionary sequence</a:t>
            </a:r>
            <a:r>
              <a:rPr lang="cs-CZ"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unless </a:t>
            </a:r>
            <a:r>
              <a:rPr lang="cs-CZ" sz="2400" dirty="0" err="1">
                <a:latin typeface="Arial" panose="020B0604020202020204" pitchFamily="34" charset="0"/>
                <a:cs typeface="Arial" panose="020B0604020202020204" pitchFamily="34" charset="0"/>
              </a:rPr>
              <a:t>common</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descent</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is</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taken</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into</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account</a:t>
            </a:r>
            <a:endParaRPr lang="cs-CZ" sz="2400" dirty="0">
              <a:latin typeface="Arial" panose="020B0604020202020204" pitchFamily="34" charset="0"/>
              <a:cs typeface="Arial" panose="020B0604020202020204" pitchFamily="34" charset="0"/>
            </a:endParaRPr>
          </a:p>
          <a:p>
            <a:pPr>
              <a:spcBef>
                <a:spcPct val="0"/>
              </a:spcBef>
            </a:pPr>
            <a:r>
              <a:rPr lang="cs-CZ" sz="2400" dirty="0">
                <a:latin typeface="Arial" panose="020B0604020202020204" pitchFamily="34" charset="0"/>
                <a:cs typeface="Arial" panose="020B0604020202020204" pitchFamily="34" charset="0"/>
              </a:rPr>
              <a:t>"</a:t>
            </a:r>
            <a:r>
              <a:rPr lang="cs-CZ" sz="2400" dirty="0" err="1">
                <a:latin typeface="Arial" panose="020B0604020202020204" pitchFamily="34" charset="0"/>
                <a:cs typeface="Arial" panose="020B0604020202020204" pitchFamily="34" charset="0"/>
              </a:rPr>
              <a:t>Phylogenetic</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autocorrelation</a:t>
            </a:r>
            <a:r>
              <a:rPr lang="cs-CZ" sz="2400" dirty="0">
                <a:latin typeface="Arial" panose="020B0604020202020204" pitchFamily="34" charset="0"/>
                <a:cs typeface="Arial" panose="020B0604020202020204" pitchFamily="34" charset="0"/>
              </a:rPr>
              <a:t>"</a:t>
            </a:r>
          </a:p>
        </p:txBody>
      </p:sp>
      <p:pic>
        <p:nvPicPr>
          <p:cNvPr id="11" name="Picture 4" descr="https://upload.wikimedia.org/wikipedia/commons/e/ec/Francis_Galton_1850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280" y="3512306"/>
            <a:ext cx="2169159" cy="29446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Výsledek obrázku pro edward burnett tyl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8279" y="333377"/>
            <a:ext cx="2169159" cy="2857868"/>
          </a:xfrm>
          <a:prstGeom prst="rect">
            <a:avLst/>
          </a:prstGeom>
          <a:noFill/>
          <a:extLst>
            <a:ext uri="{909E8E84-426E-40DD-AFC4-6F175D3DCCD1}">
              <a14:hiddenFill xmlns:a14="http://schemas.microsoft.com/office/drawing/2010/main">
                <a:solidFill>
                  <a:srgbClr val="FFFFFF"/>
                </a:solidFill>
              </a14:hiddenFill>
            </a:ext>
          </a:extLst>
        </p:spPr>
      </p:pic>
      <p:pic>
        <p:nvPicPr>
          <p:cNvPr id="6" name="Obrázek 5"/>
          <p:cNvPicPr>
            <a:picLocks noChangeAspect="1"/>
          </p:cNvPicPr>
          <p:nvPr/>
        </p:nvPicPr>
        <p:blipFill>
          <a:blip r:embed="rId5"/>
          <a:stretch>
            <a:fillRect/>
          </a:stretch>
        </p:blipFill>
        <p:spPr>
          <a:xfrm>
            <a:off x="3507703" y="3847211"/>
            <a:ext cx="4858207" cy="1989709"/>
          </a:xfrm>
          <a:prstGeom prst="rect">
            <a:avLst/>
          </a:prstGeom>
          <a:ln w="57150">
            <a:solidFill>
              <a:schemeClr val="accent1"/>
            </a:solidFill>
          </a:ln>
        </p:spPr>
      </p:pic>
    </p:spTree>
    <p:extLst>
      <p:ext uri="{BB962C8B-B14F-4D97-AF65-F5344CB8AC3E}">
        <p14:creationId xmlns:p14="http://schemas.microsoft.com/office/powerpoint/2010/main" val="251332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ázek 8"/>
          <p:cNvPicPr>
            <a:picLocks noChangeAspect="1"/>
          </p:cNvPicPr>
          <p:nvPr/>
        </p:nvPicPr>
        <p:blipFill rotWithShape="1">
          <a:blip r:embed="rId3"/>
          <a:srcRect t="-293" r="55" b="-1"/>
          <a:stretch/>
        </p:blipFill>
        <p:spPr>
          <a:xfrm>
            <a:off x="3227490" y="1700702"/>
            <a:ext cx="5596470" cy="4725757"/>
          </a:xfrm>
          <a:prstGeom prst="rect">
            <a:avLst/>
          </a:prstGeom>
        </p:spPr>
      </p:pic>
      <p:sp>
        <p:nvSpPr>
          <p:cNvPr id="12"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Galton's problem</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sp>
        <p:nvSpPr>
          <p:cNvPr id="13" name="Zástupný symbol pro obsah 2"/>
          <p:cNvSpPr txBox="1">
            <a:spLocks/>
          </p:cNvSpPr>
          <p:nvPr/>
        </p:nvSpPr>
        <p:spPr>
          <a:xfrm>
            <a:off x="685797" y="1742302"/>
            <a:ext cx="3134363"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sz="1800" dirty="0" err="1">
                <a:latin typeface="Arial" panose="020B0604020202020204" pitchFamily="34" charset="0"/>
                <a:cs typeface="Arial" panose="020B0604020202020204" pitchFamily="34" charset="0"/>
              </a:rPr>
              <a:t>Two</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problems</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actually</a:t>
            </a:r>
            <a:r>
              <a:rPr lang="cs-CZ" sz="1800" dirty="0">
                <a:latin typeface="Arial" panose="020B0604020202020204" pitchFamily="34" charset="0"/>
                <a:cs typeface="Arial" panose="020B0604020202020204" pitchFamily="34" charset="0"/>
              </a:rPr>
              <a:t>:</a:t>
            </a:r>
          </a:p>
          <a:p>
            <a:pPr marL="457200" indent="-457200">
              <a:spcBef>
                <a:spcPct val="0"/>
              </a:spcBef>
              <a:buFont typeface="+mj-lt"/>
              <a:buAutoNum type="arabicPeriod"/>
            </a:pPr>
            <a:r>
              <a:rPr lang="cs-CZ" sz="1800" dirty="0" err="1">
                <a:latin typeface="Arial" panose="020B0604020202020204" pitchFamily="34" charset="0"/>
                <a:cs typeface="Arial" panose="020B0604020202020204" pitchFamily="34" charset="0"/>
              </a:rPr>
              <a:t>Wihout</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phylogeny</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we</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can</a:t>
            </a:r>
            <a:r>
              <a:rPr lang="cs-CZ" sz="1800" dirty="0">
                <a:latin typeface="Arial" panose="020B0604020202020204" pitchFamily="34" charset="0"/>
                <a:cs typeface="Arial" panose="020B0604020202020204" pitchFamily="34" charset="0"/>
              </a:rPr>
              <a:t> not </a:t>
            </a:r>
            <a:r>
              <a:rPr lang="cs-CZ" sz="1800" dirty="0" err="1">
                <a:latin typeface="Arial" panose="020B0604020202020204" pitchFamily="34" charset="0"/>
                <a:cs typeface="Arial" panose="020B0604020202020204" pitchFamily="34" charset="0"/>
              </a:rPr>
              <a:t>infer</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when</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the</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trait</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evolved</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it</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hampers</a:t>
            </a:r>
            <a:r>
              <a:rPr lang="cs-CZ" sz="1800" dirty="0">
                <a:latin typeface="Arial" panose="020B0604020202020204" pitchFamily="34" charset="0"/>
                <a:cs typeface="Arial" panose="020B0604020202020204" pitchFamily="34" charset="0"/>
              </a:rPr>
              <a:t> o</a:t>
            </a:r>
            <a:r>
              <a:rPr lang="en-US" sz="1800" dirty="0">
                <a:latin typeface="Arial" panose="020B0604020202020204" pitchFamily="34" charset="0"/>
                <a:cs typeface="Arial" panose="020B0604020202020204" pitchFamily="34" charset="0"/>
              </a:rPr>
              <a:t>u</a:t>
            </a:r>
            <a:r>
              <a:rPr lang="cs-CZ" sz="1800" dirty="0">
                <a:latin typeface="Arial" panose="020B0604020202020204" pitchFamily="34" charset="0"/>
                <a:cs typeface="Arial" panose="020B0604020202020204" pitchFamily="34" charset="0"/>
              </a:rPr>
              <a:t>r </a:t>
            </a:r>
            <a:r>
              <a:rPr lang="cs-CZ" sz="1800" dirty="0" err="1">
                <a:latin typeface="Arial" panose="020B0604020202020204" pitchFamily="34" charset="0"/>
                <a:cs typeface="Arial" panose="020B0604020202020204" pitchFamily="34" charset="0"/>
              </a:rPr>
              <a:t>ability</a:t>
            </a:r>
            <a:r>
              <a:rPr lang="cs-CZ" sz="1800" dirty="0">
                <a:latin typeface="Arial" panose="020B0604020202020204" pitchFamily="34" charset="0"/>
                <a:cs typeface="Arial" panose="020B0604020202020204" pitchFamily="34" charset="0"/>
              </a:rPr>
              <a:t> to </a:t>
            </a:r>
            <a:r>
              <a:rPr lang="cs-CZ" sz="1800" dirty="0" err="1">
                <a:latin typeface="Arial" panose="020B0604020202020204" pitchFamily="34" charset="0"/>
                <a:cs typeface="Arial" panose="020B0604020202020204" pitchFamily="34" charset="0"/>
              </a:rPr>
              <a:t>devise</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hypotheses</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about</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adaptation</a:t>
            </a:r>
            <a:r>
              <a:rPr lang="cs-CZ" sz="1800" dirty="0">
                <a:latin typeface="Arial" panose="020B0604020202020204" pitchFamily="34" charset="0"/>
                <a:cs typeface="Arial" panose="020B0604020202020204" pitchFamily="34" charset="0"/>
              </a:rPr>
              <a:t>)</a:t>
            </a:r>
          </a:p>
          <a:p>
            <a:pPr marL="457200" indent="-457200">
              <a:spcBef>
                <a:spcPct val="0"/>
              </a:spcBef>
              <a:buFont typeface="+mj-lt"/>
              <a:buAutoNum type="arabicPeriod"/>
            </a:pPr>
            <a:r>
              <a:rPr lang="cs-CZ" sz="1800" dirty="0" err="1">
                <a:latin typeface="Arial" panose="020B0604020202020204" pitchFamily="34" charset="0"/>
                <a:cs typeface="Arial" panose="020B0604020202020204" pitchFamily="34" charset="0"/>
              </a:rPr>
              <a:t>Without</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phylogeny</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we</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cannot</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infer</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whether</a:t>
            </a:r>
            <a:r>
              <a:rPr lang="cs-CZ"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it </a:t>
            </a:r>
            <a:r>
              <a:rPr lang="cs-CZ" sz="1800" dirty="0">
                <a:latin typeface="Arial" panose="020B0604020202020204" pitchFamily="34" charset="0"/>
                <a:cs typeface="Arial" panose="020B0604020202020204" pitchFamily="34" charset="0"/>
              </a:rPr>
              <a:t>IS </a:t>
            </a:r>
            <a:r>
              <a:rPr lang="cs-CZ" sz="1800" dirty="0" err="1">
                <a:latin typeface="Arial" panose="020B0604020202020204" pitchFamily="34" charset="0"/>
                <a:cs typeface="Arial" panose="020B0604020202020204" pitchFamily="34" charset="0"/>
              </a:rPr>
              <a:t>an</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adaptation</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it</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hampers</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our</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ability</a:t>
            </a:r>
            <a:r>
              <a:rPr lang="cs-CZ" sz="1800" dirty="0">
                <a:latin typeface="Arial" panose="020B0604020202020204" pitchFamily="34" charset="0"/>
                <a:cs typeface="Arial" panose="020B0604020202020204" pitchFamily="34" charset="0"/>
              </a:rPr>
              <a:t> to </a:t>
            </a:r>
            <a:r>
              <a:rPr lang="cs-CZ" sz="1800" dirty="0" err="1">
                <a:latin typeface="Arial" panose="020B0604020202020204" pitchFamily="34" charset="0"/>
                <a:cs typeface="Arial" panose="020B0604020202020204" pitchFamily="34" charset="0"/>
              </a:rPr>
              <a:t>detect</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instances</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of</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convergent</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evolution</a:t>
            </a:r>
            <a:r>
              <a:rPr lang="cs-CZ" sz="1800" dirty="0">
                <a:latin typeface="Arial" panose="020B0604020202020204" pitchFamily="34" charset="0"/>
                <a:cs typeface="Arial" panose="020B0604020202020204" pitchFamily="34" charset="0"/>
              </a:rPr>
              <a:t>)</a:t>
            </a:r>
          </a:p>
        </p:txBody>
      </p:sp>
      <p:pic>
        <p:nvPicPr>
          <p:cNvPr id="14" name="Obráze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8719" y="118284"/>
            <a:ext cx="2753361" cy="1434635"/>
          </a:xfrm>
          <a:prstGeom prst="rect">
            <a:avLst/>
          </a:prstGeom>
        </p:spPr>
      </p:pic>
    </p:spTree>
    <p:extLst>
      <p:ext uri="{BB962C8B-B14F-4D97-AF65-F5344CB8AC3E}">
        <p14:creationId xmlns:p14="http://schemas.microsoft.com/office/powerpoint/2010/main" val="4122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aoblený obdélníkový popisek 12"/>
          <p:cNvSpPr/>
          <p:nvPr/>
        </p:nvSpPr>
        <p:spPr>
          <a:xfrm>
            <a:off x="838200" y="1881963"/>
            <a:ext cx="7427913" cy="1825256"/>
          </a:xfrm>
          <a:prstGeom prst="wedgeRoundRectCallout">
            <a:avLst>
              <a:gd name="adj1" fmla="val -37278"/>
              <a:gd name="adj2" fmla="val 7120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anose="020B0604020202020204" pitchFamily="34" charset="0"/>
                <a:cs typeface="Arial" panose="020B0604020202020204" pitchFamily="34" charset="0"/>
              </a:rPr>
              <a:t>“It is ... probable that Africa was formerly inhabited by extinct apes closely allied to the gorilla and chimpanzee and as these two species are now man’s nearest allies it is somewhat more probable that our early progenitors lived on the African continent than elsewhere.”</a:t>
            </a:r>
            <a:endParaRPr lang="cs-CZ" dirty="0">
              <a:solidFill>
                <a:schemeClr val="tx1"/>
              </a:solidFill>
              <a:latin typeface="Arial" panose="020B0604020202020204" pitchFamily="34" charset="0"/>
              <a:cs typeface="Arial" panose="020B0604020202020204" pitchFamily="34" charset="0"/>
            </a:endParaRPr>
          </a:p>
        </p:txBody>
      </p:sp>
      <p:sp>
        <p:nvSpPr>
          <p:cNvPr id="11" name="Zaoblený obdélníkový popisek 12"/>
          <p:cNvSpPr/>
          <p:nvPr/>
        </p:nvSpPr>
        <p:spPr>
          <a:xfrm>
            <a:off x="2490537" y="4250779"/>
            <a:ext cx="4415589" cy="1828888"/>
          </a:xfrm>
          <a:prstGeom prst="wedgeRoundRectCallout">
            <a:avLst>
              <a:gd name="adj1" fmla="val -65414"/>
              <a:gd name="adj2" fmla="val -2447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Arial" panose="020B0604020202020204" pitchFamily="34" charset="0"/>
                <a:cs typeface="Arial" panose="020B0604020202020204" pitchFamily="34" charset="0"/>
              </a:rPr>
              <a:t>"We must not fall into the error of supposing that the early progenitor of the whole Simian</a:t>
            </a:r>
            <a:r>
              <a:rPr lang="cs-CZ" sz="1600"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stock including man was</a:t>
            </a:r>
            <a:r>
              <a:rPr lang="cs-CZ" sz="1600"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identical with, or even closely resembled, any existing ape</a:t>
            </a:r>
            <a:r>
              <a:rPr lang="cs-CZ" sz="1600"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or monkey</a:t>
            </a:r>
            <a:r>
              <a:rPr lang="cs-CZ" sz="1600" dirty="0">
                <a:solidFill>
                  <a:schemeClr val="tx1"/>
                </a:solidFill>
                <a:latin typeface="Arial" panose="020B0604020202020204" pitchFamily="34" charset="0"/>
                <a:cs typeface="Arial" panose="020B0604020202020204" pitchFamily="34" charset="0"/>
              </a:rPr>
              <a:t>.</a:t>
            </a:r>
            <a:r>
              <a:rPr lang="en-US" sz="1600" dirty="0">
                <a:solidFill>
                  <a:schemeClr val="tx1"/>
                </a:solidFill>
                <a:latin typeface="Arial" panose="020B0604020202020204" pitchFamily="34" charset="0"/>
                <a:cs typeface="Arial" panose="020B0604020202020204" pitchFamily="34" charset="0"/>
              </a:rPr>
              <a:t>"</a:t>
            </a:r>
            <a:r>
              <a:rPr lang="cs-CZ" sz="1600" dirty="0">
                <a:solidFill>
                  <a:schemeClr val="tx1"/>
                </a:solidFill>
                <a:latin typeface="Arial" panose="020B0604020202020204" pitchFamily="34" charset="0"/>
                <a:cs typeface="Arial" panose="020B0604020202020204" pitchFamily="34" charset="0"/>
              </a:rPr>
              <a:t> Charles Darwin, 1871</a:t>
            </a:r>
          </a:p>
        </p:txBody>
      </p:sp>
      <p:sp>
        <p:nvSpPr>
          <p:cNvPr id="12"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Evolutionary</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origins</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of</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human</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behavior</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pic>
        <p:nvPicPr>
          <p:cNvPr id="1026" name="Picture 2" descr="The Descent of Man, and Selection in Relation to Sex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7390" y="4250779"/>
            <a:ext cx="1564106" cy="2490816"/>
          </a:xfrm>
          <a:prstGeom prst="rect">
            <a:avLst/>
          </a:prstGeom>
          <a:noFill/>
          <a:extLst>
            <a:ext uri="{909E8E84-426E-40DD-AFC4-6F175D3DCCD1}">
              <a14:hiddenFill xmlns:a14="http://schemas.microsoft.com/office/drawing/2010/main">
                <a:solidFill>
                  <a:srgbClr val="FFFFFF"/>
                </a:solidFill>
              </a14:hiddenFill>
            </a:ext>
          </a:extLst>
        </p:spPr>
      </p:pic>
      <p:pic>
        <p:nvPicPr>
          <p:cNvPr id="3" name="Obráze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05" y="4250779"/>
            <a:ext cx="1507757" cy="2490815"/>
          </a:xfrm>
          <a:prstGeom prst="rect">
            <a:avLst/>
          </a:prstGeom>
        </p:spPr>
      </p:pic>
    </p:spTree>
    <p:extLst>
      <p:ext uri="{BB962C8B-B14F-4D97-AF65-F5344CB8AC3E}">
        <p14:creationId xmlns:p14="http://schemas.microsoft.com/office/powerpoint/2010/main" val="37776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 name="Obrázek 15"/>
          <p:cNvPicPr>
            <a:picLocks noChangeAspect="1"/>
          </p:cNvPicPr>
          <p:nvPr/>
        </p:nvPicPr>
        <p:blipFill>
          <a:blip r:embed="rId3"/>
          <a:stretch>
            <a:fillRect/>
          </a:stretch>
        </p:blipFill>
        <p:spPr>
          <a:xfrm>
            <a:off x="4902455" y="3635484"/>
            <a:ext cx="3729322" cy="2468557"/>
          </a:xfrm>
          <a:prstGeom prst="rect">
            <a:avLst/>
          </a:prstGeom>
        </p:spPr>
      </p:pic>
      <p:sp>
        <p:nvSpPr>
          <p:cNvPr id="9" name="Zástupný symbol pro obsah 2"/>
          <p:cNvSpPr txBox="1">
            <a:spLocks/>
          </p:cNvSpPr>
          <p:nvPr/>
        </p:nvSpPr>
        <p:spPr>
          <a:xfrm>
            <a:off x="685797" y="1742302"/>
            <a:ext cx="3896102"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sz="2400" dirty="0" err="1">
                <a:latin typeface="Arial" panose="020B0604020202020204" pitchFamily="34" charset="0"/>
                <a:cs typeface="Arial" panose="020B0604020202020204" pitchFamily="34" charset="0"/>
              </a:rPr>
              <a:t>Efforts</a:t>
            </a:r>
            <a:r>
              <a:rPr lang="cs-CZ" sz="2400" dirty="0">
                <a:latin typeface="Arial" panose="020B0604020202020204" pitchFamily="34" charset="0"/>
                <a:cs typeface="Arial" panose="020B0604020202020204" pitchFamily="34" charset="0"/>
              </a:rPr>
              <a:t> to </a:t>
            </a:r>
            <a:r>
              <a:rPr lang="cs-CZ" sz="2400" dirty="0" err="1">
                <a:latin typeface="Arial" panose="020B0604020202020204" pitchFamily="34" charset="0"/>
                <a:cs typeface="Arial" panose="020B0604020202020204" pitchFamily="34" charset="0"/>
              </a:rPr>
              <a:t>mitigate</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Galton</a:t>
            </a:r>
            <a:r>
              <a:rPr lang="en-US" sz="2400" dirty="0">
                <a:latin typeface="Arial" panose="020B0604020202020204" pitchFamily="34" charset="0"/>
                <a:cs typeface="Arial" panose="020B0604020202020204" pitchFamily="34" charset="0"/>
              </a:rPr>
              <a:t>’s problem </a:t>
            </a:r>
            <a:r>
              <a:rPr lang="cs-CZ" sz="2400" dirty="0" err="1">
                <a:latin typeface="Arial" panose="020B0604020202020204" pitchFamily="34" charset="0"/>
                <a:cs typeface="Arial" panose="020B0604020202020204" pitchFamily="34" charset="0"/>
              </a:rPr>
              <a:t>using</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samples</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of</a:t>
            </a:r>
            <a:r>
              <a:rPr lang="cs-CZ" sz="2400" dirty="0">
                <a:latin typeface="Arial" panose="020B0604020202020204" pitchFamily="34" charset="0"/>
                <a:cs typeface="Arial" panose="020B0604020202020204" pitchFamily="34" charset="0"/>
              </a:rPr>
              <a:t> "independent" </a:t>
            </a:r>
            <a:r>
              <a:rPr lang="cs-CZ" sz="2400" dirty="0" err="1">
                <a:latin typeface="Arial" panose="020B0604020202020204" pitchFamily="34" charset="0"/>
                <a:cs typeface="Arial" panose="020B0604020202020204" pitchFamily="34" charset="0"/>
              </a:rPr>
              <a:t>societies</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e.g</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the</a:t>
            </a:r>
            <a:r>
              <a:rPr lang="cs-CZ" sz="2400" dirty="0">
                <a:latin typeface="Arial" panose="020B0604020202020204" pitchFamily="34" charset="0"/>
                <a:cs typeface="Arial" panose="020B0604020202020204" pitchFamily="34" charset="0"/>
              </a:rPr>
              <a:t> </a:t>
            </a:r>
            <a:r>
              <a:rPr lang="cs-CZ" sz="2400" i="1" dirty="0">
                <a:latin typeface="Arial" panose="020B0604020202020204" pitchFamily="34" charset="0"/>
                <a:cs typeface="Arial" panose="020B0604020202020204" pitchFamily="34" charset="0"/>
              </a:rPr>
              <a:t>Standard </a:t>
            </a:r>
            <a:r>
              <a:rPr lang="cs-CZ" sz="2400" i="1" dirty="0" err="1">
                <a:latin typeface="Arial" panose="020B0604020202020204" pitchFamily="34" charset="0"/>
                <a:cs typeface="Arial" panose="020B0604020202020204" pitchFamily="34" charset="0"/>
              </a:rPr>
              <a:t>Cross-Cultural</a:t>
            </a:r>
            <a:r>
              <a:rPr lang="cs-CZ" sz="2400" i="1" dirty="0">
                <a:latin typeface="Arial" panose="020B0604020202020204" pitchFamily="34" charset="0"/>
                <a:cs typeface="Arial" panose="020B0604020202020204" pitchFamily="34" charset="0"/>
              </a:rPr>
              <a:t> Sample</a:t>
            </a:r>
            <a:r>
              <a:rPr lang="cs-CZ" sz="2400" dirty="0">
                <a:latin typeface="Arial" panose="020B0604020202020204" pitchFamily="34" charset="0"/>
                <a:cs typeface="Arial" panose="020B0604020202020204" pitchFamily="34" charset="0"/>
              </a:rPr>
              <a:t>, SCCS by G. P. </a:t>
            </a:r>
            <a:r>
              <a:rPr lang="cs-CZ" sz="2400" dirty="0" err="1">
                <a:latin typeface="Arial" panose="020B0604020202020204" pitchFamily="34" charset="0"/>
                <a:cs typeface="Arial" panose="020B0604020202020204" pitchFamily="34" charset="0"/>
              </a:rPr>
              <a:t>Murdock</a:t>
            </a:r>
            <a:endParaRPr lang="cs-CZ" sz="2400" dirty="0">
              <a:latin typeface="Arial" panose="020B0604020202020204" pitchFamily="34" charset="0"/>
              <a:cs typeface="Arial" panose="020B0604020202020204" pitchFamily="34" charset="0"/>
            </a:endParaRPr>
          </a:p>
          <a:p>
            <a:pPr>
              <a:spcBef>
                <a:spcPct val="0"/>
              </a:spcBef>
            </a:pPr>
            <a:r>
              <a:rPr lang="cs-CZ" sz="2400" dirty="0">
                <a:latin typeface="Arial" panose="020B0604020202020204" pitchFamily="34" charset="0"/>
                <a:cs typeface="Arial" panose="020B0604020202020204" pitchFamily="34" charset="0"/>
              </a:rPr>
              <a:t>These </a:t>
            </a:r>
            <a:r>
              <a:rPr lang="cs-CZ" sz="2400" dirty="0" err="1">
                <a:latin typeface="Arial" panose="020B0604020202020204" pitchFamily="34" charset="0"/>
                <a:cs typeface="Arial" panose="020B0604020202020204" pitchFamily="34" charset="0"/>
              </a:rPr>
              <a:t>societies</a:t>
            </a:r>
            <a:r>
              <a:rPr lang="cs-CZ" sz="2400" dirty="0">
                <a:latin typeface="Arial" panose="020B0604020202020204" pitchFamily="34" charset="0"/>
                <a:cs typeface="Arial" panose="020B0604020202020204" pitchFamily="34" charset="0"/>
              </a:rPr>
              <a:t> are not </a:t>
            </a:r>
            <a:r>
              <a:rPr lang="cs-CZ" sz="2400" dirty="0" err="1">
                <a:latin typeface="Arial" panose="020B0604020202020204" pitchFamily="34" charset="0"/>
                <a:cs typeface="Arial" panose="020B0604020202020204" pitchFamily="34" charset="0"/>
              </a:rPr>
              <a:t>actually</a:t>
            </a:r>
            <a:r>
              <a:rPr lang="cs-CZ" sz="2400" dirty="0">
                <a:latin typeface="Arial" panose="020B0604020202020204" pitchFamily="34" charset="0"/>
                <a:cs typeface="Arial" panose="020B0604020202020204" pitchFamily="34" charset="0"/>
              </a:rPr>
              <a:t> independent…</a:t>
            </a:r>
          </a:p>
          <a:p>
            <a:pPr>
              <a:spcBef>
                <a:spcPct val="0"/>
              </a:spcBef>
            </a:pPr>
            <a:r>
              <a:rPr lang="cs-CZ" sz="2400" dirty="0">
                <a:latin typeface="Arial" panose="020B0604020202020204" pitchFamily="34" charset="0"/>
                <a:cs typeface="Arial" panose="020B0604020202020204" pitchFamily="34" charset="0"/>
              </a:rPr>
              <a:t>But </a:t>
            </a:r>
            <a:r>
              <a:rPr lang="cs-CZ" sz="2400" dirty="0" err="1">
                <a:latin typeface="Arial" panose="020B0604020202020204" pitchFamily="34" charset="0"/>
                <a:cs typeface="Arial" panose="020B0604020202020204" pitchFamily="34" charset="0"/>
              </a:rPr>
              <a:t>how</a:t>
            </a:r>
            <a:r>
              <a:rPr lang="cs-CZ" sz="2400" dirty="0">
                <a:latin typeface="Arial" panose="020B0604020202020204" pitchFamily="34" charset="0"/>
                <a:cs typeface="Arial" panose="020B0604020202020204" pitchFamily="34" charset="0"/>
              </a:rPr>
              <a:t> to build a </a:t>
            </a:r>
            <a:r>
              <a:rPr lang="cs-CZ" sz="2400" dirty="0" err="1">
                <a:latin typeface="Arial" panose="020B0604020202020204" pitchFamily="34" charset="0"/>
                <a:cs typeface="Arial" panose="020B0604020202020204" pitchFamily="34" charset="0"/>
              </a:rPr>
              <a:t>tree</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of</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human</a:t>
            </a:r>
            <a:r>
              <a:rPr lang="cs-CZ" sz="2400" dirty="0">
                <a:latin typeface="Arial" panose="020B0604020202020204" pitchFamily="34" charset="0"/>
                <a:cs typeface="Arial" panose="020B0604020202020204" pitchFamily="34" charset="0"/>
              </a:rPr>
              <a:t> </a:t>
            </a:r>
            <a:r>
              <a:rPr lang="cs-CZ" sz="2400" dirty="0" err="1">
                <a:latin typeface="Arial" panose="020B0604020202020204" pitchFamily="34" charset="0"/>
                <a:cs typeface="Arial" panose="020B0604020202020204" pitchFamily="34" charset="0"/>
              </a:rPr>
              <a:t>populations</a:t>
            </a:r>
            <a:r>
              <a:rPr lang="cs-CZ" sz="2400" dirty="0">
                <a:latin typeface="Arial" panose="020B0604020202020204" pitchFamily="34" charset="0"/>
                <a:cs typeface="Arial" panose="020B0604020202020204" pitchFamily="34" charset="0"/>
              </a:rPr>
              <a:t>?</a:t>
            </a:r>
          </a:p>
        </p:txBody>
      </p:sp>
      <p:pic>
        <p:nvPicPr>
          <p:cNvPr id="2" name="Obráze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455" y="1082040"/>
            <a:ext cx="1751463" cy="2346960"/>
          </a:xfrm>
          <a:prstGeom prst="rect">
            <a:avLst/>
          </a:prstGeom>
        </p:spPr>
      </p:pic>
      <p:pic>
        <p:nvPicPr>
          <p:cNvPr id="4098" name="Picture 2" descr="Ethnographic atlas by George Peter Murdock | Open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4474" y="1082039"/>
            <a:ext cx="1534526" cy="234931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Galton's problem</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08914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p:cNvPicPr>
            <a:picLocks noChangeAspect="1"/>
          </p:cNvPicPr>
          <p:nvPr/>
        </p:nvPicPr>
        <p:blipFill>
          <a:blip r:embed="rId3"/>
          <a:stretch>
            <a:fillRect/>
          </a:stretch>
        </p:blipFill>
        <p:spPr>
          <a:xfrm>
            <a:off x="5189679" y="4484662"/>
            <a:ext cx="3439915" cy="1484272"/>
          </a:xfrm>
          <a:prstGeom prst="rect">
            <a:avLst/>
          </a:prstGeom>
        </p:spPr>
      </p:pic>
      <p:pic>
        <p:nvPicPr>
          <p:cNvPr id="8" name="Obráze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9679" y="3652576"/>
            <a:ext cx="4000602" cy="2224918"/>
          </a:xfrm>
          <a:prstGeom prst="rect">
            <a:avLst/>
          </a:prstGeom>
        </p:spPr>
      </p:pic>
      <p:sp>
        <p:nvSpPr>
          <p:cNvPr id="9" name="Obdélník 8"/>
          <p:cNvSpPr/>
          <p:nvPr/>
        </p:nvSpPr>
        <p:spPr>
          <a:xfrm>
            <a:off x="554894" y="6095042"/>
            <a:ext cx="3848584" cy="369332"/>
          </a:xfrm>
          <a:prstGeom prst="rect">
            <a:avLst/>
          </a:prstGeom>
        </p:spPr>
        <p:txBody>
          <a:bodyPr wrap="square">
            <a:spAutoFit/>
          </a:bodyPr>
          <a:lstStyle/>
          <a:p>
            <a:pPr algn="r"/>
            <a:r>
              <a:rPr lang="cs-CZ" dirty="0" err="1">
                <a:latin typeface="Arial" panose="020B0604020202020204" pitchFamily="34" charset="0"/>
                <a:cs typeface="Arial" panose="020B0604020202020204" pitchFamily="34" charset="0"/>
              </a:rPr>
              <a:t>Gray</a:t>
            </a:r>
            <a:r>
              <a:rPr lang="cs-CZ" dirty="0">
                <a:latin typeface="Arial" panose="020B0604020202020204" pitchFamily="34" charset="0"/>
                <a:cs typeface="Arial" panose="020B0604020202020204" pitchFamily="34" charset="0"/>
              </a:rPr>
              <a:t> et al. (2009)</a:t>
            </a:r>
          </a:p>
        </p:txBody>
      </p:sp>
      <p:sp>
        <p:nvSpPr>
          <p:cNvPr id="10" name="Obdélník 9"/>
          <p:cNvSpPr/>
          <p:nvPr/>
        </p:nvSpPr>
        <p:spPr>
          <a:xfrm>
            <a:off x="4932040" y="6095042"/>
            <a:ext cx="3958241" cy="369332"/>
          </a:xfrm>
          <a:prstGeom prst="rect">
            <a:avLst/>
          </a:prstGeom>
        </p:spPr>
        <p:txBody>
          <a:bodyPr wrap="square">
            <a:spAutoFit/>
          </a:bodyPr>
          <a:lstStyle/>
          <a:p>
            <a:pPr algn="r"/>
            <a:r>
              <a:rPr lang="cs-CZ" dirty="0" err="1">
                <a:latin typeface="Arial" panose="020B0604020202020204" pitchFamily="34" charset="0"/>
                <a:cs typeface="Arial" panose="020B0604020202020204" pitchFamily="34" charset="0"/>
              </a:rPr>
              <a:t>Currie</a:t>
            </a:r>
            <a:r>
              <a:rPr lang="cs-CZ"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&amp;</a:t>
            </a:r>
            <a:r>
              <a:rPr lang="cs-CZ" dirty="0">
                <a:latin typeface="Arial" panose="020B0604020202020204" pitchFamily="34" charset="0"/>
                <a:cs typeface="Arial" panose="020B0604020202020204" pitchFamily="34" charset="0"/>
              </a:rPr>
              <a:t> </a:t>
            </a:r>
            <a:r>
              <a:rPr lang="cs-CZ" dirty="0" err="1">
                <a:latin typeface="Arial" panose="020B0604020202020204" pitchFamily="34" charset="0"/>
                <a:cs typeface="Arial" panose="020B0604020202020204" pitchFamily="34" charset="0"/>
              </a:rPr>
              <a:t>Mace</a:t>
            </a:r>
            <a:r>
              <a:rPr lang="en-US" dirty="0">
                <a:latin typeface="Arial" panose="020B0604020202020204" pitchFamily="34" charset="0"/>
                <a:cs typeface="Arial" panose="020B0604020202020204" pitchFamily="34" charset="0"/>
              </a:rPr>
              <a:t> </a:t>
            </a:r>
            <a:r>
              <a:rPr lang="cs-CZ" dirty="0">
                <a:latin typeface="Arial" panose="020B0604020202020204" pitchFamily="34" charset="0"/>
                <a:cs typeface="Arial" panose="020B0604020202020204" pitchFamily="34" charset="0"/>
              </a:rPr>
              <a:t>(2011)</a:t>
            </a:r>
          </a:p>
        </p:txBody>
      </p:sp>
      <p:pic>
        <p:nvPicPr>
          <p:cNvPr id="7170" name="Picture 2" descr="http://languagelog.ldc.upenn.edu/myl/GrayAustronesi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81" y="1935480"/>
            <a:ext cx="3880497" cy="40079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lynesian Migrations | From the Parap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9335" y="657101"/>
            <a:ext cx="3700602" cy="252627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Language trees</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2566541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US" sz="3200" b="1" kern="0" dirty="0">
                <a:solidFill>
                  <a:schemeClr val="accent1">
                    <a:lumMod val="75000"/>
                  </a:schemeClr>
                </a:solidFill>
                <a:latin typeface="Arial" panose="020B0604020202020204" pitchFamily="34" charset="0"/>
                <a:ea typeface="Arial Unicode MS"/>
                <a:cs typeface="Arial" panose="020B0604020202020204" pitchFamily="34" charset="0"/>
              </a:rPr>
              <a:t>Tree of trees</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pic>
        <p:nvPicPr>
          <p:cNvPr id="5" name="Picture 5" descr="The evolution of supertrees-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919" y="1670222"/>
            <a:ext cx="7426960" cy="389943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Zástupný symbol pro obsah 2"/>
          <p:cNvSpPr txBox="1">
            <a:spLocks/>
          </p:cNvSpPr>
          <p:nvPr/>
        </p:nvSpPr>
        <p:spPr>
          <a:xfrm>
            <a:off x="685798" y="5928360"/>
            <a:ext cx="7823202" cy="39141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en-US" altLang="cs-CZ" sz="2000" dirty="0">
                <a:latin typeface="Arial" panose="020B0604020202020204" pitchFamily="34" charset="0"/>
                <a:cs typeface="Arial" panose="020B0604020202020204" pitchFamily="34" charset="0"/>
              </a:rPr>
              <a:t>Matrix representation with </a:t>
            </a:r>
            <a:r>
              <a:rPr lang="en-US" altLang="cs-CZ" sz="2000" dirty="0" err="1">
                <a:latin typeface="Arial" panose="020B0604020202020204" pitchFamily="34" charset="0"/>
                <a:cs typeface="Arial" panose="020B0604020202020204" pitchFamily="34" charset="0"/>
              </a:rPr>
              <a:t>parsimon</a:t>
            </a:r>
            <a:r>
              <a:rPr lang="cs-CZ" altLang="cs-CZ" sz="2000" dirty="0">
                <a:latin typeface="Arial" panose="020B0604020202020204" pitchFamily="34" charset="0"/>
                <a:cs typeface="Arial" panose="020B0604020202020204" pitchFamily="34" charset="0"/>
              </a:rPr>
              <a:t>y</a:t>
            </a:r>
            <a:r>
              <a:rPr lang="en-US" altLang="cs-CZ" sz="2000" dirty="0">
                <a:latin typeface="Arial" panose="020B0604020202020204" pitchFamily="34" charset="0"/>
                <a:cs typeface="Arial" panose="020B0604020202020204" pitchFamily="34" charset="0"/>
              </a:rPr>
              <a:t> </a:t>
            </a:r>
            <a:r>
              <a:rPr lang="en-US" altLang="cs-CZ" sz="2000" dirty="0" err="1">
                <a:latin typeface="Arial" panose="020B0604020202020204" pitchFamily="34" charset="0"/>
                <a:cs typeface="Arial" panose="020B0604020202020204" pitchFamily="34" charset="0"/>
              </a:rPr>
              <a:t>supertree</a:t>
            </a:r>
            <a:r>
              <a:rPr lang="en-US" altLang="cs-CZ" sz="2000" dirty="0">
                <a:latin typeface="Arial" panose="020B0604020202020204" pitchFamily="34" charset="0"/>
                <a:cs typeface="Arial" panose="020B0604020202020204" pitchFamily="34" charset="0"/>
              </a:rPr>
              <a:t> </a:t>
            </a:r>
            <a:r>
              <a:rPr lang="cs-CZ" altLang="cs-CZ" sz="2000" dirty="0">
                <a:latin typeface="Arial" panose="020B0604020202020204" pitchFamily="34" charset="0"/>
                <a:cs typeface="Arial" panose="020B0604020202020204" pitchFamily="34" charset="0"/>
              </a:rPr>
              <a:t>(</a:t>
            </a:r>
            <a:r>
              <a:rPr lang="cs-CZ" altLang="cs-CZ" sz="2000" dirty="0" err="1">
                <a:latin typeface="Arial" panose="020B0604020202020204" pitchFamily="34" charset="0"/>
                <a:cs typeface="Arial" panose="020B0604020202020204" pitchFamily="34" charset="0"/>
              </a:rPr>
              <a:t>consensus</a:t>
            </a:r>
            <a:r>
              <a:rPr lang="cs-CZ" altLang="cs-CZ" sz="2000" dirty="0">
                <a:latin typeface="Arial" panose="020B0604020202020204" pitchFamily="34" charset="0"/>
                <a:cs typeface="Arial" panose="020B0604020202020204" pitchFamily="34" charset="0"/>
              </a:rPr>
              <a:t> </a:t>
            </a:r>
            <a:r>
              <a:rPr lang="cs-CZ" altLang="cs-CZ" sz="2000" dirty="0" err="1">
                <a:latin typeface="Arial" panose="020B0604020202020204" pitchFamily="34" charset="0"/>
                <a:cs typeface="Arial" panose="020B0604020202020204" pitchFamily="34" charset="0"/>
              </a:rPr>
              <a:t>tree</a:t>
            </a:r>
            <a:r>
              <a:rPr lang="cs-CZ" altLang="cs-CZ" sz="20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602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rPr>
              <a:t>Diversity </a:t>
            </a:r>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of</a:t>
            </a:r>
            <a:r>
              <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human</a:t>
            </a:r>
            <a:r>
              <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2800" b="1" kern="0" dirty="0" err="1">
                <a:solidFill>
                  <a:schemeClr val="accent1">
                    <a:lumMod val="75000"/>
                  </a:schemeClr>
                </a:solidFill>
                <a:latin typeface="Arial" panose="020B0604020202020204" pitchFamily="34" charset="0"/>
                <a:ea typeface="Arial Unicode MS"/>
                <a:cs typeface="Arial" panose="020B0604020202020204" pitchFamily="34" charset="0"/>
              </a:rPr>
              <a:t>family</a:t>
            </a:r>
            <a:r>
              <a:rPr lang="cs-CZ" altLang="cs-CZ" sz="2800" b="1" kern="0" dirty="0">
                <a:solidFill>
                  <a:schemeClr val="accent1">
                    <a:lumMod val="75000"/>
                  </a:schemeClr>
                </a:solidFill>
                <a:latin typeface="Arial" panose="020B0604020202020204" pitchFamily="34" charset="0"/>
                <a:ea typeface="Arial Unicode MS"/>
                <a:cs typeface="Arial" panose="020B0604020202020204" pitchFamily="34" charset="0"/>
              </a:rPr>
              <a:t> </a:t>
            </a:r>
          </a:p>
        </p:txBody>
      </p:sp>
      <p:pic>
        <p:nvPicPr>
          <p:cNvPr id="5" name="Obrázek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2345" y="4042121"/>
            <a:ext cx="2899676" cy="209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101 Photos of the British Royal Family - The History of the British Royal  Family in Pictures"/>
          <p:cNvPicPr>
            <a:picLocks noChangeAspect="1" noChangeArrowheads="1"/>
          </p:cNvPicPr>
          <p:nvPr/>
        </p:nvPicPr>
        <p:blipFill rotWithShape="1">
          <a:blip r:embed="rId4">
            <a:extLst>
              <a:ext uri="{28A0092B-C50C-407E-A947-70E740481C1C}">
                <a14:useLocalDpi xmlns:a14="http://schemas.microsoft.com/office/drawing/2010/main" val="0"/>
              </a:ext>
            </a:extLst>
          </a:blip>
          <a:srcRect t="26700" b="2192"/>
          <a:stretch/>
        </p:blipFill>
        <p:spPr bwMode="auto">
          <a:xfrm>
            <a:off x="1642170" y="4042121"/>
            <a:ext cx="2895267" cy="2058746"/>
          </a:xfrm>
          <a:prstGeom prst="rect">
            <a:avLst/>
          </a:prstGeom>
          <a:noFill/>
          <a:extLst>
            <a:ext uri="{909E8E84-426E-40DD-AFC4-6F175D3DCCD1}">
              <a14:hiddenFill xmlns:a14="http://schemas.microsoft.com/office/drawing/2010/main">
                <a:solidFill>
                  <a:srgbClr val="FFFFFF"/>
                </a:solidFill>
              </a14:hiddenFill>
            </a:ext>
          </a:extLst>
        </p:spPr>
      </p:pic>
      <p:pic>
        <p:nvPicPr>
          <p:cNvPr id="7" name="Obrázek 6"/>
          <p:cNvPicPr>
            <a:picLocks noChangeAspect="1"/>
          </p:cNvPicPr>
          <p:nvPr/>
        </p:nvPicPr>
        <p:blipFill rotWithShape="1">
          <a:blip r:embed="rId5" cstate="print">
            <a:extLst>
              <a:ext uri="{28A0092B-C50C-407E-A947-70E740481C1C}">
                <a14:useLocalDpi xmlns:a14="http://schemas.microsoft.com/office/drawing/2010/main" val="0"/>
              </a:ext>
            </a:extLst>
          </a:blip>
          <a:srcRect l="12011" r="5081"/>
          <a:stretch/>
        </p:blipFill>
        <p:spPr>
          <a:xfrm>
            <a:off x="1637761" y="1833461"/>
            <a:ext cx="2899676" cy="1969221"/>
          </a:xfrm>
          <a:prstGeom prst="rect">
            <a:avLst/>
          </a:prstGeom>
        </p:spPr>
      </p:pic>
      <p:pic>
        <p:nvPicPr>
          <p:cNvPr id="8" name="Picture 2" descr="https://catholicherald.co.uk/wp-content/uploads/2020/03/Screen-Shot-2020-03-17-at-17.34.22-1024x681.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45" r="3673"/>
          <a:stretch/>
        </p:blipFill>
        <p:spPr bwMode="auto">
          <a:xfrm>
            <a:off x="4752345" y="1710862"/>
            <a:ext cx="2845431" cy="215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759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Why</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polygyny</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a:t>
            </a:r>
          </a:p>
        </p:txBody>
      </p:sp>
      <p:sp>
        <p:nvSpPr>
          <p:cNvPr id="5" name="Zástupný symbol pro obsah 2"/>
          <p:cNvSpPr txBox="1">
            <a:spLocks/>
          </p:cNvSpPr>
          <p:nvPr/>
        </p:nvSpPr>
        <p:spPr>
          <a:xfrm>
            <a:off x="685799" y="1742302"/>
            <a:ext cx="4962827"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altLang="cs-CZ" sz="2200" dirty="0" err="1">
                <a:latin typeface="Arial" panose="020B0604020202020204" pitchFamily="34" charset="0"/>
                <a:cs typeface="Arial" panose="020B0604020202020204" pitchFamily="34" charset="0"/>
              </a:rPr>
              <a:t>Polygyny</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predominates</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across</a:t>
            </a:r>
            <a:r>
              <a:rPr lang="cs-CZ" altLang="cs-CZ" sz="2200" dirty="0">
                <a:latin typeface="Arial" panose="020B0604020202020204" pitchFamily="34" charset="0"/>
                <a:cs typeface="Arial" panose="020B0604020202020204" pitchFamily="34" charset="0"/>
              </a:rPr>
              <a:t> </a:t>
            </a:r>
            <a:r>
              <a:rPr lang="cs-CZ" altLang="cs-CZ" sz="2200" dirty="0" err="1">
                <a:latin typeface="Arial" panose="020B0604020202020204" pitchFamily="34" charset="0"/>
                <a:cs typeface="Arial" panose="020B0604020202020204" pitchFamily="34" charset="0"/>
              </a:rPr>
              <a:t>societies</a:t>
            </a:r>
            <a:r>
              <a:rPr lang="cs-CZ" altLang="cs-CZ" sz="2200" dirty="0">
                <a:latin typeface="Arial" panose="020B0604020202020204" pitchFamily="34" charset="0"/>
                <a:cs typeface="Arial" panose="020B0604020202020204" pitchFamily="34" charset="0"/>
              </a:rPr>
              <a:t> (</a:t>
            </a:r>
            <a:r>
              <a:rPr lang="en-US" altLang="cs-CZ" sz="2200" dirty="0">
                <a:latin typeface="Arial" panose="020B0604020202020204" pitchFamily="34" charset="0"/>
                <a:cs typeface="Arial" panose="020B0604020202020204" pitchFamily="34" charset="0"/>
              </a:rPr>
              <a:t>&gt;80</a:t>
            </a:r>
            <a:r>
              <a:rPr lang="cs-CZ" altLang="cs-CZ" sz="2200" dirty="0">
                <a:latin typeface="Arial" panose="020B0604020202020204" pitchFamily="34" charset="0"/>
                <a:cs typeface="Arial" panose="020B0604020202020204" pitchFamily="34" charset="0"/>
              </a:rPr>
              <a:t>%)</a:t>
            </a:r>
          </a:p>
          <a:p>
            <a:pPr>
              <a:spcBef>
                <a:spcPct val="0"/>
              </a:spcBef>
            </a:pPr>
            <a:r>
              <a:rPr lang="cs-CZ" sz="2200" dirty="0">
                <a:latin typeface="Arial" panose="020B0604020202020204" pitchFamily="34" charset="0"/>
                <a:cs typeface="Arial" panose="020B0604020202020204" pitchFamily="34" charset="0"/>
              </a:rPr>
              <a:t>But most </a:t>
            </a:r>
            <a:r>
              <a:rPr lang="cs-CZ" sz="2200" dirty="0" err="1">
                <a:latin typeface="Arial" panose="020B0604020202020204" pitchFamily="34" charset="0"/>
                <a:cs typeface="Arial" panose="020B0604020202020204" pitchFamily="34" charset="0"/>
              </a:rPr>
              <a:t>individuals</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marry</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monogamously</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even</a:t>
            </a:r>
            <a:r>
              <a:rPr lang="cs-CZ" sz="2200" dirty="0">
                <a:latin typeface="Arial" panose="020B0604020202020204" pitchFamily="34" charset="0"/>
                <a:cs typeface="Arial" panose="020B0604020202020204" pitchFamily="34" charset="0"/>
              </a:rPr>
              <a:t> in </a:t>
            </a:r>
            <a:r>
              <a:rPr lang="cs-CZ" sz="2200" dirty="0" err="1">
                <a:latin typeface="Arial" panose="020B0604020202020204" pitchFamily="34" charset="0"/>
                <a:cs typeface="Arial" panose="020B0604020202020204" pitchFamily="34" charset="0"/>
              </a:rPr>
              <a:t>societies</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where</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polygyny</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is</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the</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norm</a:t>
            </a:r>
            <a:r>
              <a:rPr lang="cs-CZ" sz="2200" dirty="0">
                <a:latin typeface="Arial" panose="020B0604020202020204" pitchFamily="34" charset="0"/>
                <a:cs typeface="Arial" panose="020B0604020202020204" pitchFamily="34" charset="0"/>
              </a:rPr>
              <a:t>)</a:t>
            </a:r>
          </a:p>
          <a:p>
            <a:pPr>
              <a:spcBef>
                <a:spcPct val="0"/>
              </a:spcBef>
            </a:pPr>
            <a:r>
              <a:rPr lang="cs-CZ" sz="2200" dirty="0" err="1">
                <a:latin typeface="Arial" panose="020B0604020202020204" pitchFamily="34" charset="0"/>
                <a:cs typeface="Arial" panose="020B0604020202020204" pitchFamily="34" charset="0"/>
              </a:rPr>
              <a:t>Polygyny</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threshold</a:t>
            </a:r>
            <a:r>
              <a:rPr lang="cs-CZ" sz="2200" dirty="0">
                <a:latin typeface="Arial" panose="020B0604020202020204" pitchFamily="34" charset="0"/>
                <a:cs typeface="Arial" panose="020B0604020202020204" pitchFamily="34" charset="0"/>
              </a:rPr>
              <a:t> model: </a:t>
            </a:r>
            <a:r>
              <a:rPr lang="cs-CZ" sz="2200" dirty="0" err="1">
                <a:latin typeface="Arial" panose="020B0604020202020204" pitchFamily="34" charset="0"/>
                <a:cs typeface="Arial" panose="020B0604020202020204" pitchFamily="34" charset="0"/>
              </a:rPr>
              <a:t>Women</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should</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marry</a:t>
            </a:r>
            <a:r>
              <a:rPr lang="cs-CZ"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polygynous</a:t>
            </a:r>
            <a:r>
              <a:rPr lang="cs-CZ" sz="2200" dirty="0" err="1">
                <a:latin typeface="Arial" panose="020B0604020202020204" pitchFamily="34" charset="0"/>
                <a:cs typeface="Arial" panose="020B0604020202020204" pitchFamily="34" charset="0"/>
              </a:rPr>
              <a:t>ly</a:t>
            </a:r>
            <a:r>
              <a:rPr lang="en-US" sz="2200" dirty="0">
                <a:latin typeface="Arial" panose="020B0604020202020204" pitchFamily="34" charset="0"/>
                <a:cs typeface="Arial" panose="020B0604020202020204" pitchFamily="34" charset="0"/>
              </a:rPr>
              <a:t> when variance in male quality is high</a:t>
            </a:r>
            <a:r>
              <a:rPr lang="cs-CZ" sz="2200" dirty="0">
                <a:latin typeface="Arial" panose="020B0604020202020204" pitchFamily="34" charset="0"/>
                <a:cs typeface="Arial" panose="020B0604020202020204" pitchFamily="34" charset="0"/>
              </a:rPr>
              <a:t> </a:t>
            </a:r>
          </a:p>
          <a:p>
            <a:pPr>
              <a:spcBef>
                <a:spcPct val="0"/>
              </a:spcBef>
            </a:pPr>
            <a:r>
              <a:rPr lang="cs-CZ" sz="2200" dirty="0" err="1">
                <a:latin typeface="Arial" panose="020B0604020202020204" pitchFamily="34" charset="0"/>
                <a:cs typeface="Arial" panose="020B0604020202020204" pitchFamily="34" charset="0"/>
              </a:rPr>
              <a:t>Becoming</a:t>
            </a:r>
            <a:r>
              <a:rPr lang="cs-CZ" sz="2200" dirty="0">
                <a:latin typeface="Arial" panose="020B0604020202020204" pitchFamily="34" charset="0"/>
                <a:cs typeface="Arial" panose="020B0604020202020204" pitchFamily="34" charset="0"/>
              </a:rPr>
              <a:t> a second </a:t>
            </a:r>
            <a:r>
              <a:rPr lang="cs-CZ" sz="2200" dirty="0" err="1">
                <a:latin typeface="Arial" panose="020B0604020202020204" pitchFamily="34" charset="0"/>
                <a:cs typeface="Arial" panose="020B0604020202020204" pitchFamily="34" charset="0"/>
              </a:rPr>
              <a:t>wife</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of</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an</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already</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marriaed</a:t>
            </a:r>
            <a:r>
              <a:rPr lang="cs-CZ" sz="2200" dirty="0">
                <a:latin typeface="Arial" panose="020B0604020202020204" pitchFamily="34" charset="0"/>
                <a:cs typeface="Arial" panose="020B0604020202020204" pitchFamily="34" charset="0"/>
              </a:rPr>
              <a:t> man </a:t>
            </a:r>
            <a:r>
              <a:rPr lang="en-US" sz="2200" dirty="0">
                <a:latin typeface="Arial" panose="020B0604020202020204" pitchFamily="34" charset="0"/>
                <a:cs typeface="Arial" panose="020B0604020202020204" pitchFamily="34" charset="0"/>
              </a:rPr>
              <a:t>offers greater </a:t>
            </a:r>
            <a:r>
              <a:rPr lang="cs-CZ" sz="22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expected</a:t>
            </a:r>
            <a:r>
              <a:rPr lang="cs-CZ" sz="22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fitness benefits</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than</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becoming</a:t>
            </a:r>
            <a:r>
              <a:rPr lang="cs-CZ" sz="2200" dirty="0">
                <a:latin typeface="Arial" panose="020B0604020202020204" pitchFamily="34" charset="0"/>
                <a:cs typeface="Arial" panose="020B0604020202020204" pitchFamily="34" charset="0"/>
              </a:rPr>
              <a:t> a </a:t>
            </a:r>
            <a:r>
              <a:rPr lang="cs-CZ" sz="2200" dirty="0" err="1">
                <a:latin typeface="Arial" panose="020B0604020202020204" pitchFamily="34" charset="0"/>
                <a:cs typeface="Arial" panose="020B0604020202020204" pitchFamily="34" charset="0"/>
              </a:rPr>
              <a:t>first</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wife</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of</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an</a:t>
            </a:r>
            <a:r>
              <a:rPr lang="cs-CZ" sz="2200" dirty="0">
                <a:latin typeface="Arial" panose="020B0604020202020204" pitchFamily="34" charset="0"/>
                <a:cs typeface="Arial" panose="020B0604020202020204" pitchFamily="34" charset="0"/>
              </a:rPr>
              <a:t> </a:t>
            </a:r>
            <a:r>
              <a:rPr lang="cs-CZ" sz="2200" dirty="0" err="1">
                <a:latin typeface="Arial" panose="020B0604020202020204" pitchFamily="34" charset="0"/>
                <a:cs typeface="Arial" panose="020B0604020202020204" pitchFamily="34" charset="0"/>
              </a:rPr>
              <a:t>unmarried</a:t>
            </a:r>
            <a:r>
              <a:rPr lang="cs-CZ" sz="2200" dirty="0">
                <a:latin typeface="Arial" panose="020B0604020202020204" pitchFamily="34" charset="0"/>
                <a:cs typeface="Arial" panose="020B0604020202020204" pitchFamily="34" charset="0"/>
              </a:rPr>
              <a:t> man</a:t>
            </a:r>
          </a:p>
        </p:txBody>
      </p:sp>
      <p:pic>
        <p:nvPicPr>
          <p:cNvPr id="6" name="Obrázek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2120" y="2399006"/>
            <a:ext cx="2994627" cy="258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ázek 6"/>
          <p:cNvPicPr>
            <a:picLocks noChangeAspect="1"/>
          </p:cNvPicPr>
          <p:nvPr/>
        </p:nvPicPr>
        <p:blipFill>
          <a:blip r:embed="rId4"/>
          <a:stretch>
            <a:fillRect/>
          </a:stretch>
        </p:blipFill>
        <p:spPr>
          <a:xfrm>
            <a:off x="9482120" y="0"/>
            <a:ext cx="1974206" cy="1918836"/>
          </a:xfrm>
          <a:prstGeom prst="rect">
            <a:avLst/>
          </a:prstGeom>
        </p:spPr>
      </p:pic>
      <p:pic>
        <p:nvPicPr>
          <p:cNvPr id="10" name="Obráze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9819" y="3500108"/>
            <a:ext cx="3122348" cy="2819671"/>
          </a:xfrm>
          <a:prstGeom prst="rect">
            <a:avLst/>
          </a:prstGeom>
        </p:spPr>
      </p:pic>
      <p:pic>
        <p:nvPicPr>
          <p:cNvPr id="11" name="Obrázek 10"/>
          <p:cNvPicPr>
            <a:picLocks noChangeAspect="1"/>
          </p:cNvPicPr>
          <p:nvPr/>
        </p:nvPicPr>
        <p:blipFill>
          <a:blip r:embed="rId6"/>
          <a:stretch>
            <a:fillRect/>
          </a:stretch>
        </p:blipFill>
        <p:spPr>
          <a:xfrm>
            <a:off x="5872480" y="333377"/>
            <a:ext cx="2898494" cy="2816461"/>
          </a:xfrm>
          <a:prstGeom prst="rect">
            <a:avLst/>
          </a:prstGeom>
        </p:spPr>
      </p:pic>
      <p:sp>
        <p:nvSpPr>
          <p:cNvPr id="12" name="Obdélník 11"/>
          <p:cNvSpPr/>
          <p:nvPr/>
        </p:nvSpPr>
        <p:spPr>
          <a:xfrm>
            <a:off x="7235230" y="3128117"/>
            <a:ext cx="1686937" cy="369332"/>
          </a:xfrm>
          <a:prstGeom prst="rect">
            <a:avLst/>
          </a:prstGeom>
        </p:spPr>
        <p:txBody>
          <a:bodyPr wrap="none">
            <a:spAutoFit/>
          </a:bodyPr>
          <a:lstStyle/>
          <a:p>
            <a:r>
              <a:rPr lang="en-US" dirty="0"/>
              <a:t>Marlowe (2000)</a:t>
            </a:r>
          </a:p>
        </p:txBody>
      </p:sp>
      <p:sp>
        <p:nvSpPr>
          <p:cNvPr id="13" name="Obdélník 12"/>
          <p:cNvSpPr/>
          <p:nvPr/>
        </p:nvSpPr>
        <p:spPr>
          <a:xfrm>
            <a:off x="6899562" y="6276336"/>
            <a:ext cx="2022605" cy="369332"/>
          </a:xfrm>
          <a:prstGeom prst="rect">
            <a:avLst/>
          </a:prstGeom>
        </p:spPr>
        <p:txBody>
          <a:bodyPr wrap="none">
            <a:spAutoFit/>
          </a:bodyPr>
          <a:lstStyle/>
          <a:p>
            <a:r>
              <a:rPr lang="en-US" dirty="0"/>
              <a:t>Barrett et al. (2002)</a:t>
            </a:r>
          </a:p>
        </p:txBody>
      </p:sp>
      <p:sp>
        <p:nvSpPr>
          <p:cNvPr id="14" name="Obdélník 13"/>
          <p:cNvSpPr/>
          <p:nvPr/>
        </p:nvSpPr>
        <p:spPr>
          <a:xfrm>
            <a:off x="9384868" y="1974255"/>
            <a:ext cx="1782091" cy="369332"/>
          </a:xfrm>
          <a:prstGeom prst="rect">
            <a:avLst/>
          </a:prstGeom>
        </p:spPr>
        <p:txBody>
          <a:bodyPr wrap="none">
            <a:spAutoFit/>
          </a:bodyPr>
          <a:lstStyle/>
          <a:p>
            <a:r>
              <a:rPr lang="en-US" dirty="0"/>
              <a:t>Dow &amp; Eff (2013)</a:t>
            </a:r>
          </a:p>
        </p:txBody>
      </p:sp>
    </p:spTree>
    <p:extLst>
      <p:ext uri="{BB962C8B-B14F-4D97-AF65-F5344CB8AC3E}">
        <p14:creationId xmlns:p14="http://schemas.microsoft.com/office/powerpoint/2010/main" val="100816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9892" y="1688436"/>
            <a:ext cx="4363751" cy="4725757"/>
          </a:xfrm>
          <a:prstGeom prst="rect">
            <a:avLst/>
          </a:prstGeom>
        </p:spPr>
      </p:pic>
      <p:sp>
        <p:nvSpPr>
          <p:cNvPr id="10"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Why</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polygyny</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a:t>
            </a:r>
          </a:p>
        </p:txBody>
      </p:sp>
      <p:sp>
        <p:nvSpPr>
          <p:cNvPr id="11" name="Zástupný symbol pro obsah 2"/>
          <p:cNvSpPr txBox="1">
            <a:spLocks/>
          </p:cNvSpPr>
          <p:nvPr/>
        </p:nvSpPr>
        <p:spPr>
          <a:xfrm>
            <a:off x="685800" y="1742302"/>
            <a:ext cx="3263347"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buFont typeface="Arial" panose="020B0604020202020204" pitchFamily="34" charset="0"/>
              <a:buChar char="+"/>
            </a:pPr>
            <a:r>
              <a:rPr lang="cs-CZ" altLang="cs-CZ" sz="1800" dirty="0" err="1">
                <a:latin typeface="Arial" panose="020B0604020202020204" pitchFamily="34" charset="0"/>
                <a:cs typeface="Arial" panose="020B0604020202020204" pitchFamily="34" charset="0"/>
              </a:rPr>
              <a:t>Polygyny</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threshold</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good</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genes</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good</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health</a:t>
            </a:r>
            <a:endParaRPr lang="cs-CZ" altLang="cs-CZ" sz="1800" dirty="0">
              <a:latin typeface="Arial" panose="020B0604020202020204" pitchFamily="34" charset="0"/>
              <a:cs typeface="Arial" panose="020B0604020202020204" pitchFamily="34" charset="0"/>
            </a:endParaRPr>
          </a:p>
          <a:p>
            <a:pPr>
              <a:spcBef>
                <a:spcPct val="0"/>
              </a:spcBef>
              <a:buFont typeface="Arial" panose="020B0604020202020204" pitchFamily="34" charset="0"/>
              <a:buChar char="+"/>
            </a:pPr>
            <a:r>
              <a:rPr lang="cs-CZ" altLang="cs-CZ" sz="1800" dirty="0" err="1">
                <a:latin typeface="Arial" panose="020B0604020202020204" pitchFamily="34" charset="0"/>
                <a:cs typeface="Arial" panose="020B0604020202020204" pitchFamily="34" charset="0"/>
              </a:rPr>
              <a:t>Polygyny</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threshold</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wealth</a:t>
            </a:r>
            <a:r>
              <a:rPr lang="cs-CZ" altLang="cs-CZ" sz="1800" dirty="0">
                <a:latin typeface="Arial" panose="020B0604020202020204" pitchFamily="34" charset="0"/>
                <a:cs typeface="Arial" panose="020B0604020202020204" pitchFamily="34" charset="0"/>
              </a:rPr>
              <a:t> (</a:t>
            </a:r>
            <a:r>
              <a:rPr lang="cs-CZ" altLang="cs-CZ" sz="1800" dirty="0" err="1">
                <a:latin typeface="Arial" panose="020B0604020202020204" pitchFamily="34" charset="0"/>
                <a:cs typeface="Arial" panose="020B0604020202020204" pitchFamily="34" charset="0"/>
              </a:rPr>
              <a:t>resource</a:t>
            </a:r>
            <a:r>
              <a:rPr lang="cs-CZ" altLang="cs-CZ" sz="1800" dirty="0">
                <a:latin typeface="Arial" panose="020B0604020202020204" pitchFamily="34" charset="0"/>
                <a:cs typeface="Arial" panose="020B0604020202020204" pitchFamily="34" charset="0"/>
              </a:rPr>
              <a:t>-defense </a:t>
            </a:r>
            <a:r>
              <a:rPr lang="cs-CZ" altLang="cs-CZ" sz="1800" dirty="0" err="1">
                <a:latin typeface="Arial" panose="020B0604020202020204" pitchFamily="34" charset="0"/>
                <a:cs typeface="Arial" panose="020B0604020202020204" pitchFamily="34" charset="0"/>
              </a:rPr>
              <a:t>polygyny</a:t>
            </a:r>
            <a:r>
              <a:rPr lang="cs-CZ" altLang="cs-CZ" sz="1800" dirty="0">
                <a:latin typeface="Arial" panose="020B0604020202020204" pitchFamily="34" charset="0"/>
                <a:cs typeface="Arial" panose="020B0604020202020204" pitchFamily="34" charset="0"/>
              </a:rPr>
              <a:t>)</a:t>
            </a:r>
          </a:p>
          <a:p>
            <a:pPr>
              <a:spcBef>
                <a:spcPct val="0"/>
              </a:spcBef>
              <a:buFont typeface="Arial" panose="020B0604020202020204" pitchFamily="34" charset="0"/>
              <a:buChar char="+"/>
            </a:pPr>
            <a:r>
              <a:rPr lang="cs-CZ" sz="1800" dirty="0">
                <a:latin typeface="Arial" panose="020B0604020202020204" pitchFamily="34" charset="0"/>
                <a:cs typeface="Arial" panose="020B0604020202020204" pitchFamily="34" charset="0"/>
              </a:rPr>
              <a:t>Male </a:t>
            </a:r>
            <a:r>
              <a:rPr lang="cs-CZ" sz="1800" dirty="0" err="1">
                <a:latin typeface="Arial" panose="020B0604020202020204" pitchFamily="34" charset="0"/>
                <a:cs typeface="Arial" panose="020B0604020202020204" pitchFamily="34" charset="0"/>
              </a:rPr>
              <a:t>coercion</a:t>
            </a:r>
            <a:r>
              <a:rPr lang="cs-CZ" sz="1800" dirty="0">
                <a:latin typeface="Arial" panose="020B0604020202020204" pitchFamily="34" charset="0"/>
                <a:cs typeface="Arial" panose="020B0604020202020204" pitchFamily="34" charset="0"/>
              </a:rPr>
              <a:t>, male-male </a:t>
            </a:r>
            <a:r>
              <a:rPr lang="cs-CZ" sz="1800" dirty="0" err="1">
                <a:latin typeface="Arial" panose="020B0604020202020204" pitchFamily="34" charset="0"/>
                <a:cs typeface="Arial" panose="020B0604020202020204" pitchFamily="34" charset="0"/>
              </a:rPr>
              <a:t>competition</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harem</a:t>
            </a:r>
            <a:r>
              <a:rPr lang="cs-CZ" sz="1800" dirty="0">
                <a:latin typeface="Arial" panose="020B0604020202020204" pitchFamily="34" charset="0"/>
                <a:cs typeface="Arial" panose="020B0604020202020204" pitchFamily="34" charset="0"/>
              </a:rPr>
              <a:t>-defense </a:t>
            </a:r>
            <a:r>
              <a:rPr lang="cs-CZ" sz="1800" dirty="0" err="1">
                <a:latin typeface="Arial" panose="020B0604020202020204" pitchFamily="34" charset="0"/>
                <a:cs typeface="Arial" panose="020B0604020202020204" pitchFamily="34" charset="0"/>
              </a:rPr>
              <a:t>polygyny</a:t>
            </a:r>
            <a:r>
              <a:rPr lang="cs-CZ" sz="1800" dirty="0">
                <a:latin typeface="Arial" panose="020B0604020202020204" pitchFamily="34" charset="0"/>
                <a:cs typeface="Arial" panose="020B0604020202020204" pitchFamily="34" charset="0"/>
              </a:rPr>
              <a:t>)</a:t>
            </a:r>
          </a:p>
          <a:p>
            <a:pPr>
              <a:spcBef>
                <a:spcPct val="0"/>
              </a:spcBef>
              <a:buFont typeface="Arial" panose="020B0604020202020204" pitchFamily="34" charset="0"/>
              <a:buChar char="+"/>
            </a:pPr>
            <a:r>
              <a:rPr lang="cs-CZ" sz="1800" dirty="0" err="1">
                <a:latin typeface="Arial" panose="020B0604020202020204" pitchFamily="34" charset="0"/>
                <a:cs typeface="Arial" panose="020B0604020202020204" pitchFamily="34" charset="0"/>
              </a:rPr>
              <a:t>Female-biased</a:t>
            </a:r>
            <a:r>
              <a:rPr lang="cs-CZ" sz="1800" dirty="0">
                <a:latin typeface="Arial" panose="020B0604020202020204" pitchFamily="34" charset="0"/>
                <a:cs typeface="Arial" panose="020B0604020202020204" pitchFamily="34" charset="0"/>
              </a:rPr>
              <a:t> sex ratio (as a </a:t>
            </a:r>
            <a:r>
              <a:rPr lang="cs-CZ" sz="1800" dirty="0" err="1">
                <a:latin typeface="Arial" panose="020B0604020202020204" pitchFamily="34" charset="0"/>
                <a:cs typeface="Arial" panose="020B0604020202020204" pitchFamily="34" charset="0"/>
              </a:rPr>
              <a:t>consequence</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of</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high</a:t>
            </a:r>
            <a:r>
              <a:rPr lang="cs-CZ" sz="1800" dirty="0">
                <a:latin typeface="Arial" panose="020B0604020202020204" pitchFamily="34" charset="0"/>
                <a:cs typeface="Arial" panose="020B0604020202020204" pitchFamily="34" charset="0"/>
              </a:rPr>
              <a:t> male mortality)</a:t>
            </a:r>
          </a:p>
          <a:p>
            <a:pPr>
              <a:spcBef>
                <a:spcPct val="0"/>
              </a:spcBef>
              <a:buFont typeface="Arial" panose="020B0604020202020204" pitchFamily="34" charset="0"/>
              <a:buChar char="-"/>
            </a:pPr>
            <a:r>
              <a:rPr lang="cs-CZ" sz="1800" dirty="0" err="1">
                <a:latin typeface="Arial" panose="020B0604020202020204" pitchFamily="34" charset="0"/>
                <a:cs typeface="Arial" panose="020B0604020202020204" pitchFamily="34" charset="0"/>
              </a:rPr>
              <a:t>High</a:t>
            </a:r>
            <a:r>
              <a:rPr lang="cs-CZ" sz="1800" dirty="0">
                <a:latin typeface="Arial" panose="020B0604020202020204" pitchFamily="34" charset="0"/>
                <a:cs typeface="Arial" panose="020B0604020202020204" pitchFamily="34" charset="0"/>
              </a:rPr>
              <a:t> male </a:t>
            </a:r>
            <a:r>
              <a:rPr lang="cs-CZ" sz="1800" dirty="0" err="1">
                <a:latin typeface="Arial" panose="020B0604020202020204" pitchFamily="34" charset="0"/>
                <a:cs typeface="Arial" panose="020B0604020202020204" pitchFamily="34" charset="0"/>
              </a:rPr>
              <a:t>parental</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investment</a:t>
            </a:r>
            <a:r>
              <a:rPr lang="cs-CZ" sz="1800" dirty="0">
                <a:latin typeface="Arial" panose="020B0604020202020204" pitchFamily="34" charset="0"/>
                <a:cs typeface="Arial" panose="020B0604020202020204" pitchFamily="34" charset="0"/>
              </a:rPr>
              <a:t> and </a:t>
            </a:r>
            <a:r>
              <a:rPr lang="cs-CZ" sz="1800" dirty="0" err="1">
                <a:latin typeface="Arial" panose="020B0604020202020204" pitchFamily="34" charset="0"/>
                <a:cs typeface="Arial" panose="020B0604020202020204" pitchFamily="34" charset="0"/>
              </a:rPr>
              <a:t>wealth</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is</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impartible</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e.g</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land</a:t>
            </a:r>
            <a:r>
              <a:rPr lang="cs-CZ" sz="1800" dirty="0">
                <a:latin typeface="Arial" panose="020B0604020202020204" pitchFamily="34" charset="0"/>
                <a:cs typeface="Arial" panose="020B0604020202020204" pitchFamily="34" charset="0"/>
              </a:rPr>
              <a:t>)</a:t>
            </a:r>
          </a:p>
          <a:p>
            <a:pPr>
              <a:spcBef>
                <a:spcPct val="0"/>
              </a:spcBef>
              <a:buFont typeface="Arial" panose="020B0604020202020204" pitchFamily="34" charset="0"/>
              <a:buChar char="-"/>
            </a:pPr>
            <a:r>
              <a:rPr lang="cs-CZ" sz="1800" dirty="0" err="1">
                <a:latin typeface="Arial" panose="020B0604020202020204" pitchFamily="34" charset="0"/>
                <a:cs typeface="Arial" panose="020B0604020202020204" pitchFamily="34" charset="0"/>
              </a:rPr>
              <a:t>Cultural</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group</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selection</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of</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monogamy</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socio-political</a:t>
            </a:r>
            <a:r>
              <a:rPr lang="cs-CZ" sz="1800" dirty="0">
                <a:latin typeface="Arial" panose="020B0604020202020204" pitchFamily="34" charset="0"/>
                <a:cs typeface="Arial" panose="020B0604020202020204" pitchFamily="34" charset="0"/>
              </a:rPr>
              <a:t> </a:t>
            </a:r>
            <a:r>
              <a:rPr lang="cs-CZ" sz="1800" dirty="0" err="1">
                <a:latin typeface="Arial" panose="020B0604020202020204" pitchFamily="34" charset="0"/>
                <a:cs typeface="Arial" panose="020B0604020202020204" pitchFamily="34" charset="0"/>
              </a:rPr>
              <a:t>complexity</a:t>
            </a:r>
            <a:r>
              <a:rPr lang="cs-CZ" sz="1800" dirty="0">
                <a:latin typeface="Arial" panose="020B0604020202020204" pitchFamily="34" charset="0"/>
                <a:cs typeface="Arial" panose="020B0604020202020204" pitchFamily="34" charset="0"/>
              </a:rPr>
              <a:t>)</a:t>
            </a:r>
          </a:p>
          <a:p>
            <a:pPr>
              <a:spcBef>
                <a:spcPct val="0"/>
              </a:spcBef>
            </a:pPr>
            <a:endParaRPr lang="cs-CZ" sz="1800" dirty="0">
              <a:latin typeface="Arial" panose="020B0604020202020204" pitchFamily="34" charset="0"/>
              <a:cs typeface="Arial" panose="020B0604020202020204" pitchFamily="34" charset="0"/>
            </a:endParaRPr>
          </a:p>
          <a:p>
            <a:pPr>
              <a:spcBef>
                <a:spcPct val="0"/>
              </a:spcBef>
            </a:pPr>
            <a:endParaRPr lang="cs-CZ" sz="1800" dirty="0">
              <a:latin typeface="Arial" panose="020B0604020202020204" pitchFamily="34" charset="0"/>
              <a:cs typeface="Arial" panose="020B0604020202020204" pitchFamily="34" charset="0"/>
            </a:endParaRPr>
          </a:p>
          <a:p>
            <a:pPr>
              <a:spcBef>
                <a:spcPct val="0"/>
              </a:spcBef>
            </a:pPr>
            <a:endParaRPr lang="cs-CZ" sz="1800" dirty="0">
              <a:latin typeface="Arial" panose="020B0604020202020204" pitchFamily="34" charset="0"/>
              <a:cs typeface="Arial" panose="020B0604020202020204" pitchFamily="34" charset="0"/>
            </a:endParaRPr>
          </a:p>
          <a:p>
            <a:pPr>
              <a:spcBef>
                <a:spcPct val="0"/>
              </a:spcBef>
            </a:pPr>
            <a:endParaRPr lang="cs-CZ" sz="1800" dirty="0">
              <a:latin typeface="Arial" panose="020B0604020202020204" pitchFamily="34" charset="0"/>
              <a:cs typeface="Arial" panose="020B0604020202020204" pitchFamily="34" charset="0"/>
            </a:endParaRPr>
          </a:p>
          <a:p>
            <a:pPr>
              <a:spcBef>
                <a:spcPct val="0"/>
              </a:spcBef>
            </a:pPr>
            <a:endParaRPr lang="cs-CZ"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864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áze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8473" y="1663054"/>
            <a:ext cx="3749561" cy="4882275"/>
          </a:xfrm>
          <a:prstGeom prst="rect">
            <a:avLst/>
          </a:prstGeom>
        </p:spPr>
      </p:pic>
      <p:sp>
        <p:nvSpPr>
          <p:cNvPr id="4"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Evolution</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of</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marriage</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sp>
        <p:nvSpPr>
          <p:cNvPr id="5" name="Zástupný symbol pro obsah 2"/>
          <p:cNvSpPr txBox="1">
            <a:spLocks/>
          </p:cNvSpPr>
          <p:nvPr/>
        </p:nvSpPr>
        <p:spPr>
          <a:xfrm>
            <a:off x="685799" y="1742302"/>
            <a:ext cx="4305347"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altLang="cs-CZ" sz="2000" dirty="0">
                <a:latin typeface="Arial" panose="020B0604020202020204" pitchFamily="34" charset="0"/>
                <a:cs typeface="Arial" panose="020B0604020202020204" pitchFamily="34" charset="0"/>
              </a:rPr>
              <a:t>P</a:t>
            </a:r>
            <a:r>
              <a:rPr lang="en-US" altLang="cs-CZ" sz="2000" dirty="0" err="1">
                <a:latin typeface="Arial" panose="020B0604020202020204" pitchFamily="34" charset="0"/>
                <a:cs typeface="Arial" panose="020B0604020202020204" pitchFamily="34" charset="0"/>
              </a:rPr>
              <a:t>hylogeny</a:t>
            </a:r>
            <a:r>
              <a:rPr lang="en-US" altLang="cs-CZ" sz="2000" dirty="0">
                <a:latin typeface="Arial" panose="020B0604020202020204" pitchFamily="34" charset="0"/>
                <a:cs typeface="Arial" panose="020B0604020202020204" pitchFamily="34" charset="0"/>
              </a:rPr>
              <a:t> explain</a:t>
            </a:r>
            <a:r>
              <a:rPr lang="cs-CZ" altLang="cs-CZ" sz="2000" dirty="0">
                <a:latin typeface="Arial" panose="020B0604020202020204" pitchFamily="34" charset="0"/>
                <a:cs typeface="Arial" panose="020B0604020202020204" pitchFamily="34" charset="0"/>
              </a:rPr>
              <a:t>s</a:t>
            </a:r>
            <a:r>
              <a:rPr lang="en-US" altLang="cs-CZ" sz="2000" dirty="0">
                <a:latin typeface="Arial" panose="020B0604020202020204" pitchFamily="34" charset="0"/>
                <a:cs typeface="Arial" panose="020B0604020202020204" pitchFamily="34" charset="0"/>
              </a:rPr>
              <a:t> about twice as much variance </a:t>
            </a:r>
            <a:r>
              <a:rPr lang="cs-CZ" altLang="cs-CZ" sz="2000" dirty="0">
                <a:latin typeface="Arial" panose="020B0604020202020204" pitchFamily="34" charset="0"/>
                <a:cs typeface="Arial" panose="020B0604020202020204" pitchFamily="34" charset="0"/>
              </a:rPr>
              <a:t>in </a:t>
            </a:r>
            <a:r>
              <a:rPr lang="cs-CZ" altLang="cs-CZ" sz="2000" dirty="0" err="1">
                <a:latin typeface="Arial" panose="020B0604020202020204" pitchFamily="34" charset="0"/>
                <a:cs typeface="Arial" panose="020B0604020202020204" pitchFamily="34" charset="0"/>
              </a:rPr>
              <a:t>polygyny</a:t>
            </a:r>
            <a:r>
              <a:rPr lang="cs-CZ" altLang="cs-CZ" sz="2000" dirty="0">
                <a:latin typeface="Arial" panose="020B0604020202020204" pitchFamily="34" charset="0"/>
                <a:cs typeface="Arial" panose="020B0604020202020204" pitchFamily="34" charset="0"/>
              </a:rPr>
              <a:t> </a:t>
            </a:r>
            <a:br>
              <a:rPr lang="cs-CZ" altLang="cs-CZ" sz="2000" dirty="0">
                <a:latin typeface="Arial" panose="020B0604020202020204" pitchFamily="34" charset="0"/>
                <a:cs typeface="Arial" panose="020B0604020202020204" pitchFamily="34" charset="0"/>
              </a:rPr>
            </a:br>
            <a:r>
              <a:rPr lang="en-US" altLang="cs-CZ" sz="2000" dirty="0">
                <a:latin typeface="Arial" panose="020B0604020202020204" pitchFamily="34" charset="0"/>
                <a:cs typeface="Arial" panose="020B0604020202020204" pitchFamily="34" charset="0"/>
              </a:rPr>
              <a:t>as all </a:t>
            </a:r>
            <a:r>
              <a:rPr lang="cs-CZ" altLang="cs-CZ" sz="2000" dirty="0">
                <a:latin typeface="Arial" panose="020B0604020202020204" pitchFamily="34" charset="0"/>
                <a:cs typeface="Arial" panose="020B0604020202020204" pitchFamily="34" charset="0"/>
              </a:rPr>
              <a:t>11</a:t>
            </a:r>
            <a:r>
              <a:rPr lang="en-US" altLang="cs-CZ" sz="2000" dirty="0">
                <a:latin typeface="Arial" panose="020B0604020202020204" pitchFamily="34" charset="0"/>
                <a:cs typeface="Arial" panose="020B0604020202020204" pitchFamily="34" charset="0"/>
              </a:rPr>
              <a:t> predictors combined</a:t>
            </a:r>
            <a:r>
              <a:rPr lang="cs-CZ" altLang="cs-CZ" sz="2000" dirty="0">
                <a:latin typeface="Arial" panose="020B0604020202020204" pitchFamily="34" charset="0"/>
                <a:cs typeface="Arial" panose="020B0604020202020204" pitchFamily="34" charset="0"/>
              </a:rPr>
              <a:t>!</a:t>
            </a:r>
            <a:endParaRPr lang="cs-CZ" sz="2000" dirty="0">
              <a:latin typeface="Arial" panose="020B0604020202020204" pitchFamily="34" charset="0"/>
              <a:cs typeface="Arial" panose="020B0604020202020204" pitchFamily="34" charset="0"/>
            </a:endParaRPr>
          </a:p>
        </p:txBody>
      </p:sp>
      <p:pic>
        <p:nvPicPr>
          <p:cNvPr id="12" name="Obrázek 11"/>
          <p:cNvPicPr>
            <a:picLocks noChangeAspect="1"/>
          </p:cNvPicPr>
          <p:nvPr/>
        </p:nvPicPr>
        <p:blipFill>
          <a:blip r:embed="rId4"/>
          <a:stretch>
            <a:fillRect/>
          </a:stretch>
        </p:blipFill>
        <p:spPr>
          <a:xfrm>
            <a:off x="1303228" y="2885060"/>
            <a:ext cx="3070488" cy="3582999"/>
          </a:xfrm>
          <a:prstGeom prst="rect">
            <a:avLst/>
          </a:prstGeom>
        </p:spPr>
      </p:pic>
      <p:pic>
        <p:nvPicPr>
          <p:cNvPr id="13" name="Obrázek 12"/>
          <p:cNvPicPr>
            <a:picLocks noChangeAspect="1"/>
          </p:cNvPicPr>
          <p:nvPr/>
        </p:nvPicPr>
        <p:blipFill rotWithShape="1">
          <a:blip r:embed="rId5"/>
          <a:srcRect l="6270" r="5995" b="5666"/>
          <a:stretch/>
        </p:blipFill>
        <p:spPr>
          <a:xfrm>
            <a:off x="6453484" y="251536"/>
            <a:ext cx="2460102" cy="1238279"/>
          </a:xfrm>
          <a:prstGeom prst="rect">
            <a:avLst/>
          </a:prstGeom>
        </p:spPr>
      </p:pic>
    </p:spTree>
    <p:extLst>
      <p:ext uri="{BB962C8B-B14F-4D97-AF65-F5344CB8AC3E}">
        <p14:creationId xmlns:p14="http://schemas.microsoft.com/office/powerpoint/2010/main" val="409835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Phylogenetic</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control</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a:t>
            </a:r>
          </a:p>
        </p:txBody>
      </p:sp>
      <p:sp>
        <p:nvSpPr>
          <p:cNvPr id="5" name="Zástupný symbol pro obsah 2"/>
          <p:cNvSpPr txBox="1">
            <a:spLocks/>
          </p:cNvSpPr>
          <p:nvPr/>
        </p:nvSpPr>
        <p:spPr>
          <a:xfrm>
            <a:off x="685799" y="1742302"/>
            <a:ext cx="3581401"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altLang="cs-CZ" sz="2000" dirty="0">
                <a:latin typeface="Arial" panose="020B0604020202020204" pitchFamily="34" charset="0"/>
                <a:cs typeface="Arial" panose="020B0604020202020204" pitchFamily="34" charset="0"/>
              </a:rPr>
              <a:t>Not controlling for </a:t>
            </a:r>
            <a:r>
              <a:rPr lang="cs-CZ" altLang="cs-CZ" sz="2000" dirty="0" err="1">
                <a:latin typeface="Arial" panose="020B0604020202020204" pitchFamily="34" charset="0"/>
                <a:cs typeface="Arial" panose="020B0604020202020204" pitchFamily="34" charset="0"/>
              </a:rPr>
              <a:t>phylogeny</a:t>
            </a:r>
            <a:r>
              <a:rPr lang="cs-CZ" alt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causes</a:t>
            </a:r>
            <a:r>
              <a:rPr lang="cs-CZ"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false positives and negatives</a:t>
            </a:r>
            <a:endParaRPr lang="cs-CZ" sz="2000" dirty="0">
              <a:latin typeface="Arial" panose="020B0604020202020204" pitchFamily="34" charset="0"/>
              <a:cs typeface="Arial" panose="020B0604020202020204" pitchFamily="34" charset="0"/>
            </a:endParaRPr>
          </a:p>
          <a:p>
            <a:pPr>
              <a:spcBef>
                <a:spcPct val="0"/>
              </a:spcBef>
            </a:pPr>
            <a:r>
              <a:rPr lang="cs-CZ" sz="2000" dirty="0" err="1">
                <a:latin typeface="Arial" panose="020B0604020202020204" pitchFamily="34" charset="0"/>
                <a:cs typeface="Arial" panose="020B0604020202020204" pitchFamily="34" charset="0"/>
              </a:rPr>
              <a:t>Reduced</a:t>
            </a:r>
            <a:r>
              <a:rPr lang="cs-CZ" sz="2000" dirty="0">
                <a:latin typeface="Arial" panose="020B0604020202020204" pitchFamily="34" charset="0"/>
                <a:cs typeface="Arial" panose="020B0604020202020204" pitchFamily="34" charset="0"/>
              </a:rPr>
              <a:t> support: </a:t>
            </a:r>
            <a:r>
              <a:rPr lang="cs-CZ" sz="2000" dirty="0" err="1">
                <a:latin typeface="Arial" panose="020B0604020202020204" pitchFamily="34" charset="0"/>
                <a:cs typeface="Arial" panose="020B0604020202020204" pitchFamily="34" charset="0"/>
              </a:rPr>
              <a:t>e.g</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parental</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investment</a:t>
            </a:r>
            <a:endParaRPr lang="cs-CZ" sz="2000" dirty="0">
              <a:latin typeface="Arial" panose="020B0604020202020204" pitchFamily="34" charset="0"/>
              <a:cs typeface="Arial" panose="020B0604020202020204" pitchFamily="34" charset="0"/>
            </a:endParaRPr>
          </a:p>
          <a:p>
            <a:pPr>
              <a:spcBef>
                <a:spcPct val="0"/>
              </a:spcBef>
            </a:pPr>
            <a:r>
              <a:rPr lang="cs-CZ" sz="2000" dirty="0" err="1">
                <a:latin typeface="Arial" panose="020B0604020202020204" pitchFamily="34" charset="0"/>
                <a:cs typeface="Arial" panose="020B0604020202020204" pitchFamily="34" charset="0"/>
              </a:rPr>
              <a:t>Increased</a:t>
            </a:r>
            <a:r>
              <a:rPr lang="cs-CZ" sz="2000" dirty="0">
                <a:latin typeface="Arial" panose="020B0604020202020204" pitchFamily="34" charset="0"/>
                <a:cs typeface="Arial" panose="020B0604020202020204" pitchFamily="34" charset="0"/>
              </a:rPr>
              <a:t> support: </a:t>
            </a:r>
            <a:r>
              <a:rPr lang="cs-CZ" sz="2000" dirty="0" err="1">
                <a:latin typeface="Arial" panose="020B0604020202020204" pitchFamily="34" charset="0"/>
                <a:cs typeface="Arial" panose="020B0604020202020204" pitchFamily="34" charset="0"/>
              </a:rPr>
              <a:t>e.g</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internal</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warfare</a:t>
            </a:r>
            <a:endParaRPr lang="cs-CZ" sz="2000" dirty="0">
              <a:latin typeface="Arial" panose="020B0604020202020204" pitchFamily="34" charset="0"/>
              <a:cs typeface="Arial" panose="020B0604020202020204" pitchFamily="34" charset="0"/>
            </a:endParaRPr>
          </a:p>
          <a:p>
            <a:r>
              <a:rPr lang="cs-CZ" sz="2000" dirty="0">
                <a:latin typeface="Arial" panose="020B0604020202020204" pitchFamily="34" charset="0"/>
                <a:cs typeface="Arial" panose="020B0604020202020204" pitchFamily="34" charset="0"/>
              </a:rPr>
              <a:t>Most support: p</a:t>
            </a:r>
            <a:r>
              <a:rPr lang="en-US" sz="2000" dirty="0" err="1">
                <a:latin typeface="Arial" panose="020B0604020202020204" pitchFamily="34" charset="0"/>
                <a:cs typeface="Arial" panose="020B0604020202020204" pitchFamily="34" charset="0"/>
              </a:rPr>
              <a:t>athogen</a:t>
            </a:r>
            <a:r>
              <a:rPr lang="en-US" sz="2000" dirty="0">
                <a:latin typeface="Arial" panose="020B0604020202020204" pitchFamily="34" charset="0"/>
                <a:cs typeface="Arial" panose="020B0604020202020204" pitchFamily="34" charset="0"/>
              </a:rPr>
              <a:t> stress and assault frequency</a:t>
            </a:r>
            <a:r>
              <a:rPr lang="cs-CZ" sz="2000" dirty="0">
                <a:latin typeface="Arial" panose="020B0604020202020204" pitchFamily="34" charset="0"/>
                <a:cs typeface="Arial" panose="020B0604020202020204" pitchFamily="34" charset="0"/>
              </a:rPr>
              <a:t> (support for </a:t>
            </a:r>
            <a:r>
              <a:rPr lang="en-US" sz="2000" dirty="0">
                <a:latin typeface="Arial" panose="020B0604020202020204" pitchFamily="34" charset="0"/>
                <a:cs typeface="Arial" panose="020B0604020202020204" pitchFamily="34" charset="0"/>
              </a:rPr>
              <a:t>polygyny threshold</a:t>
            </a:r>
            <a:r>
              <a:rPr lang="cs-CZ" sz="2000" dirty="0">
                <a:latin typeface="Arial" panose="020B0604020202020204" pitchFamily="34" charset="0"/>
                <a:cs typeface="Arial" panose="020B0604020202020204" pitchFamily="34" charset="0"/>
              </a:rPr>
              <a:t> and </a:t>
            </a:r>
            <a:r>
              <a:rPr lang="cs-CZ" sz="2000" dirty="0" err="1">
                <a:latin typeface="Arial" panose="020B0604020202020204" pitchFamily="34" charset="0"/>
                <a:cs typeface="Arial" panose="020B0604020202020204" pitchFamily="34" charset="0"/>
              </a:rPr>
              <a:t>harem</a:t>
            </a:r>
            <a:r>
              <a:rPr lang="cs-CZ" sz="2000" dirty="0">
                <a:latin typeface="Arial" panose="020B0604020202020204" pitchFamily="34" charset="0"/>
                <a:cs typeface="Arial" panose="020B0604020202020204" pitchFamily="34" charset="0"/>
              </a:rPr>
              <a:t>-defense </a:t>
            </a:r>
            <a:r>
              <a:rPr lang="cs-CZ" sz="2000" dirty="0" err="1">
                <a:latin typeface="Arial" panose="020B0604020202020204" pitchFamily="34" charset="0"/>
                <a:cs typeface="Arial" panose="020B0604020202020204" pitchFamily="34" charset="0"/>
              </a:rPr>
              <a:t>polygyny</a:t>
            </a:r>
            <a:r>
              <a:rPr lang="cs-CZ" sz="2000" dirty="0">
                <a:latin typeface="Arial" panose="020B0604020202020204" pitchFamily="34" charset="0"/>
                <a:cs typeface="Arial" panose="020B0604020202020204" pitchFamily="34" charset="0"/>
              </a:rPr>
              <a:t>?)</a:t>
            </a:r>
          </a:p>
          <a:p>
            <a:r>
              <a:rPr lang="cs-CZ" sz="2000" dirty="0" err="1">
                <a:latin typeface="Arial" panose="020B0604020202020204" pitchFamily="34" charset="0"/>
                <a:cs typeface="Arial" panose="020B0604020202020204" pitchFamily="34" charset="0"/>
              </a:rPr>
              <a:t>What</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about</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wealth</a:t>
            </a:r>
            <a:r>
              <a:rPr lang="cs-CZ" sz="2000" dirty="0">
                <a:latin typeface="Arial" panose="020B0604020202020204" pitchFamily="34" charset="0"/>
                <a:cs typeface="Arial" panose="020B0604020202020204" pitchFamily="34" charset="0"/>
              </a:rPr>
              <a:t> and </a:t>
            </a:r>
            <a:r>
              <a:rPr lang="cs-CZ" sz="2000" dirty="0" err="1">
                <a:latin typeface="Arial" panose="020B0604020202020204" pitchFamily="34" charset="0"/>
                <a:cs typeface="Arial" panose="020B0604020202020204" pitchFamily="34" charset="0"/>
              </a:rPr>
              <a:t>resources</a:t>
            </a:r>
            <a:r>
              <a:rPr lang="cs-CZ" sz="2000" dirty="0">
                <a:latin typeface="Arial" panose="020B0604020202020204" pitchFamily="34" charset="0"/>
                <a:cs typeface="Arial" panose="020B0604020202020204" pitchFamily="34" charset="0"/>
              </a:rPr>
              <a:t>???</a:t>
            </a:r>
          </a:p>
          <a:p>
            <a:pPr>
              <a:spcBef>
                <a:spcPct val="0"/>
              </a:spcBef>
            </a:pPr>
            <a:endParaRPr lang="cs-CZ" sz="2000" dirty="0">
              <a:latin typeface="Arial" panose="020B0604020202020204" pitchFamily="34" charset="0"/>
              <a:cs typeface="Arial" panose="020B0604020202020204" pitchFamily="34" charset="0"/>
            </a:endParaRPr>
          </a:p>
        </p:txBody>
      </p:sp>
      <p:pic>
        <p:nvPicPr>
          <p:cNvPr id="8" name="Obrázek 7"/>
          <p:cNvPicPr>
            <a:picLocks noChangeAspect="1"/>
          </p:cNvPicPr>
          <p:nvPr/>
        </p:nvPicPr>
        <p:blipFill>
          <a:blip r:embed="rId3"/>
          <a:stretch>
            <a:fillRect/>
          </a:stretch>
        </p:blipFill>
        <p:spPr>
          <a:xfrm>
            <a:off x="9379721" y="0"/>
            <a:ext cx="2809725" cy="3155681"/>
          </a:xfrm>
          <a:prstGeom prst="rect">
            <a:avLst/>
          </a:prstGeom>
        </p:spPr>
      </p:pic>
      <p:pic>
        <p:nvPicPr>
          <p:cNvPr id="12" name="Obráze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8473" y="1663054"/>
            <a:ext cx="3749561" cy="4882275"/>
          </a:xfrm>
          <a:prstGeom prst="rect">
            <a:avLst/>
          </a:prstGeom>
        </p:spPr>
      </p:pic>
      <p:pic>
        <p:nvPicPr>
          <p:cNvPr id="13" name="Obrázek 12"/>
          <p:cNvPicPr>
            <a:picLocks noChangeAspect="1"/>
          </p:cNvPicPr>
          <p:nvPr/>
        </p:nvPicPr>
        <p:blipFill rotWithShape="1">
          <a:blip r:embed="rId5"/>
          <a:srcRect l="6270" r="5995" b="5666"/>
          <a:stretch/>
        </p:blipFill>
        <p:spPr>
          <a:xfrm>
            <a:off x="6453484" y="251536"/>
            <a:ext cx="2460102" cy="1238279"/>
          </a:xfrm>
          <a:prstGeom prst="rect">
            <a:avLst/>
          </a:prstGeom>
        </p:spPr>
      </p:pic>
    </p:spTree>
    <p:extLst>
      <p:ext uri="{BB962C8B-B14F-4D97-AF65-F5344CB8AC3E}">
        <p14:creationId xmlns:p14="http://schemas.microsoft.com/office/powerpoint/2010/main" val="304334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Evolution</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of</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normative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monogamy</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pic>
        <p:nvPicPr>
          <p:cNvPr id="2" name="Obrázek 1"/>
          <p:cNvPicPr>
            <a:picLocks noChangeAspect="1"/>
          </p:cNvPicPr>
          <p:nvPr/>
        </p:nvPicPr>
        <p:blipFill rotWithShape="1">
          <a:blip r:embed="rId3" cstate="print">
            <a:extLst>
              <a:ext uri="{28A0092B-C50C-407E-A947-70E740481C1C}">
                <a14:useLocalDpi xmlns:a14="http://schemas.microsoft.com/office/drawing/2010/main" val="0"/>
              </a:ext>
            </a:extLst>
          </a:blip>
          <a:srcRect b="64799"/>
          <a:stretch/>
        </p:blipFill>
        <p:spPr>
          <a:xfrm>
            <a:off x="9340754" y="36203"/>
            <a:ext cx="2392360" cy="2069821"/>
          </a:xfrm>
          <a:prstGeom prst="rect">
            <a:avLst/>
          </a:prstGeom>
        </p:spPr>
      </p:pic>
      <p:pic>
        <p:nvPicPr>
          <p:cNvPr id="3" name="Obrázek 2"/>
          <p:cNvPicPr>
            <a:picLocks noChangeAspect="1"/>
          </p:cNvPicPr>
          <p:nvPr/>
        </p:nvPicPr>
        <p:blipFill rotWithShape="1">
          <a:blip r:embed="rId4" cstate="print">
            <a:extLst>
              <a:ext uri="{28A0092B-C50C-407E-A947-70E740481C1C}">
                <a14:useLocalDpi xmlns:a14="http://schemas.microsoft.com/office/drawing/2010/main" val="0"/>
              </a:ext>
            </a:extLst>
          </a:blip>
          <a:srcRect t="1" b="46764"/>
          <a:stretch/>
        </p:blipFill>
        <p:spPr>
          <a:xfrm>
            <a:off x="445168" y="1625552"/>
            <a:ext cx="2704782" cy="2069821"/>
          </a:xfrm>
          <a:prstGeom prst="rect">
            <a:avLst/>
          </a:prstGeom>
        </p:spPr>
      </p:pic>
      <p:pic>
        <p:nvPicPr>
          <p:cNvPr id="5" name="Obrázek 4"/>
          <p:cNvPicPr>
            <a:picLocks noChangeAspect="1"/>
          </p:cNvPicPr>
          <p:nvPr/>
        </p:nvPicPr>
        <p:blipFill rotWithShape="1">
          <a:blip r:embed="rId5" cstate="print">
            <a:extLst>
              <a:ext uri="{28A0092B-C50C-407E-A947-70E740481C1C}">
                <a14:useLocalDpi xmlns:a14="http://schemas.microsoft.com/office/drawing/2010/main" val="0"/>
              </a:ext>
            </a:extLst>
          </a:blip>
          <a:srcRect b="35498"/>
          <a:stretch/>
        </p:blipFill>
        <p:spPr>
          <a:xfrm>
            <a:off x="6257224" y="1625552"/>
            <a:ext cx="2379126" cy="2074091"/>
          </a:xfrm>
          <a:prstGeom prst="rect">
            <a:avLst/>
          </a:prstGeom>
        </p:spPr>
      </p:pic>
      <p:pic>
        <p:nvPicPr>
          <p:cNvPr id="7" name="Obrázek 6"/>
          <p:cNvPicPr>
            <a:picLocks noChangeAspect="1"/>
          </p:cNvPicPr>
          <p:nvPr/>
        </p:nvPicPr>
        <p:blipFill rotWithShape="1">
          <a:blip r:embed="rId6" cstate="print">
            <a:extLst>
              <a:ext uri="{28A0092B-C50C-407E-A947-70E740481C1C}">
                <a14:useLocalDpi xmlns:a14="http://schemas.microsoft.com/office/drawing/2010/main" val="0"/>
              </a:ext>
            </a:extLst>
          </a:blip>
          <a:srcRect l="9331" r="9899"/>
          <a:stretch/>
        </p:blipFill>
        <p:spPr>
          <a:xfrm>
            <a:off x="445168" y="3987006"/>
            <a:ext cx="3254865" cy="2468211"/>
          </a:xfrm>
          <a:prstGeom prst="rect">
            <a:avLst/>
          </a:prstGeom>
        </p:spPr>
      </p:pic>
      <p:pic>
        <p:nvPicPr>
          <p:cNvPr id="8" name="Obrázek 7"/>
          <p:cNvPicPr>
            <a:picLocks noChangeAspect="1"/>
          </p:cNvPicPr>
          <p:nvPr/>
        </p:nvPicPr>
        <p:blipFill rotWithShape="1">
          <a:blip r:embed="rId7" cstate="print">
            <a:extLst>
              <a:ext uri="{28A0092B-C50C-407E-A947-70E740481C1C}">
                <a14:useLocalDpi xmlns:a14="http://schemas.microsoft.com/office/drawing/2010/main" val="0"/>
              </a:ext>
            </a:extLst>
          </a:blip>
          <a:srcRect l="16307" r="16043"/>
          <a:stretch/>
        </p:blipFill>
        <p:spPr>
          <a:xfrm>
            <a:off x="3974727" y="3987006"/>
            <a:ext cx="1981201" cy="2498415"/>
          </a:xfrm>
          <a:prstGeom prst="rect">
            <a:avLst/>
          </a:prstGeom>
        </p:spPr>
      </p:pic>
      <p:pic>
        <p:nvPicPr>
          <p:cNvPr id="9" name="Obrázek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30622" y="3987006"/>
            <a:ext cx="2405728" cy="2498415"/>
          </a:xfrm>
          <a:prstGeom prst="rect">
            <a:avLst/>
          </a:prstGeom>
        </p:spPr>
      </p:pic>
      <p:pic>
        <p:nvPicPr>
          <p:cNvPr id="10" name="Obrázek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7921" y="1625552"/>
            <a:ext cx="2316186" cy="2069821"/>
          </a:xfrm>
          <a:prstGeom prst="rect">
            <a:avLst/>
          </a:prstGeom>
        </p:spPr>
      </p:pic>
    </p:spTree>
    <p:extLst>
      <p:ext uri="{BB962C8B-B14F-4D97-AF65-F5344CB8AC3E}">
        <p14:creationId xmlns:p14="http://schemas.microsoft.com/office/powerpoint/2010/main" val="809619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p:cNvPicPr>
            <a:picLocks noChangeAspect="1"/>
          </p:cNvPicPr>
          <p:nvPr/>
        </p:nvPicPr>
        <p:blipFill>
          <a:blip r:embed="rId3"/>
          <a:stretch>
            <a:fillRect/>
          </a:stretch>
        </p:blipFill>
        <p:spPr>
          <a:xfrm>
            <a:off x="9337916" y="0"/>
            <a:ext cx="5363378" cy="2449830"/>
          </a:xfrm>
          <a:prstGeom prst="rect">
            <a:avLst/>
          </a:prstGeom>
        </p:spPr>
      </p:pic>
      <p:pic>
        <p:nvPicPr>
          <p:cNvPr id="6" name="Obrázek 5"/>
          <p:cNvPicPr>
            <a:picLocks noChangeAspect="1"/>
          </p:cNvPicPr>
          <p:nvPr/>
        </p:nvPicPr>
        <p:blipFill>
          <a:blip r:embed="rId4"/>
          <a:stretch>
            <a:fillRect/>
          </a:stretch>
        </p:blipFill>
        <p:spPr>
          <a:xfrm>
            <a:off x="687117" y="3482985"/>
            <a:ext cx="3918880" cy="1092289"/>
          </a:xfrm>
          <a:prstGeom prst="rect">
            <a:avLst/>
          </a:prstGeom>
        </p:spPr>
      </p:pic>
      <p:pic>
        <p:nvPicPr>
          <p:cNvPr id="7" name="Obrázek 6"/>
          <p:cNvPicPr>
            <a:picLocks noChangeAspect="1"/>
          </p:cNvPicPr>
          <p:nvPr/>
        </p:nvPicPr>
        <p:blipFill>
          <a:blip r:embed="rId5"/>
          <a:stretch>
            <a:fillRect/>
          </a:stretch>
        </p:blipFill>
        <p:spPr>
          <a:xfrm>
            <a:off x="4969923" y="2666068"/>
            <a:ext cx="3605926" cy="1551884"/>
          </a:xfrm>
          <a:prstGeom prst="rect">
            <a:avLst/>
          </a:prstGeom>
        </p:spPr>
      </p:pic>
      <p:pic>
        <p:nvPicPr>
          <p:cNvPr id="9" name="Obrázek 8"/>
          <p:cNvPicPr>
            <a:picLocks noChangeAspect="1"/>
          </p:cNvPicPr>
          <p:nvPr/>
        </p:nvPicPr>
        <p:blipFill>
          <a:blip r:embed="rId6"/>
          <a:stretch>
            <a:fillRect/>
          </a:stretch>
        </p:blipFill>
        <p:spPr>
          <a:xfrm>
            <a:off x="687116" y="1902783"/>
            <a:ext cx="4106037" cy="1373656"/>
          </a:xfrm>
          <a:prstGeom prst="rect">
            <a:avLst/>
          </a:prstGeom>
        </p:spPr>
      </p:pic>
      <p:pic>
        <p:nvPicPr>
          <p:cNvPr id="10" name="Obrázek 9"/>
          <p:cNvPicPr>
            <a:picLocks noChangeAspect="1"/>
          </p:cNvPicPr>
          <p:nvPr/>
        </p:nvPicPr>
        <p:blipFill>
          <a:blip r:embed="rId7"/>
          <a:stretch>
            <a:fillRect/>
          </a:stretch>
        </p:blipFill>
        <p:spPr>
          <a:xfrm>
            <a:off x="687117" y="4781820"/>
            <a:ext cx="3918880" cy="1519939"/>
          </a:xfrm>
          <a:prstGeom prst="rect">
            <a:avLst/>
          </a:prstGeom>
        </p:spPr>
      </p:pic>
      <p:pic>
        <p:nvPicPr>
          <p:cNvPr id="11" name="Obrázek 10"/>
          <p:cNvPicPr>
            <a:picLocks noChangeAspect="1"/>
          </p:cNvPicPr>
          <p:nvPr/>
        </p:nvPicPr>
        <p:blipFill>
          <a:blip r:embed="rId8"/>
          <a:stretch>
            <a:fillRect/>
          </a:stretch>
        </p:blipFill>
        <p:spPr>
          <a:xfrm>
            <a:off x="4969923" y="4520022"/>
            <a:ext cx="3605926" cy="1821029"/>
          </a:xfrm>
          <a:prstGeom prst="rect">
            <a:avLst/>
          </a:prstGeom>
        </p:spPr>
      </p:pic>
      <p:pic>
        <p:nvPicPr>
          <p:cNvPr id="12" name="Obrázek 11"/>
          <p:cNvPicPr>
            <a:picLocks noChangeAspect="1"/>
          </p:cNvPicPr>
          <p:nvPr/>
        </p:nvPicPr>
        <p:blipFill>
          <a:blip r:embed="rId9"/>
          <a:stretch>
            <a:fillRect/>
          </a:stretch>
        </p:blipFill>
        <p:spPr>
          <a:xfrm>
            <a:off x="4969923" y="945847"/>
            <a:ext cx="3605926" cy="1304271"/>
          </a:xfrm>
          <a:prstGeom prst="rect">
            <a:avLst/>
          </a:prstGeom>
        </p:spPr>
      </p:pic>
      <p:sp>
        <p:nvSpPr>
          <p:cNvPr id="13"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Why</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monogamy</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a:t>
            </a:r>
          </a:p>
        </p:txBody>
      </p:sp>
    </p:spTree>
    <p:extLst>
      <p:ext uri="{BB962C8B-B14F-4D97-AF65-F5344CB8AC3E}">
        <p14:creationId xmlns:p14="http://schemas.microsoft.com/office/powerpoint/2010/main" val="1902930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p:cNvSpPr>
          <p:nvPr/>
        </p:nvSpPr>
        <p:spPr bwMode="auto">
          <a:xfrm>
            <a:off x="457200" y="274638"/>
            <a:ext cx="8147050" cy="1143000"/>
          </a:xfrm>
          <a:prstGeom prst="rect">
            <a:avLst/>
          </a:prstGeom>
        </p:spPr>
        <p:txBody>
          <a:bodyPr anchor="ctr" anchorCtr="0"/>
          <a:lstStyle>
            <a:defPPr>
              <a:defRPr lang="en-US"/>
            </a:defPPr>
            <a:lvl1pPr fontAlgn="base">
              <a:spcBef>
                <a:spcPct val="0"/>
              </a:spcBef>
              <a:spcAft>
                <a:spcPct val="0"/>
              </a:spcAft>
              <a:defRPr sz="3200" b="1" kern="0">
                <a:solidFill>
                  <a:schemeClr val="accent1">
                    <a:lumMod val="75000"/>
                  </a:schemeClr>
                </a:solidFill>
                <a:latin typeface="Arial" panose="020B0604020202020204" pitchFamily="34" charset="0"/>
                <a:ea typeface="Arial Unicode MS"/>
                <a:cs typeface="Arial" panose="020B0604020202020204" pitchFamily="34" charset="0"/>
              </a:defRPr>
            </a:lvl1pPr>
            <a:lvl2pPr algn="ctr" eaLnBrk="0" fontAlgn="base" hangingPunct="0">
              <a:spcBef>
                <a:spcPct val="0"/>
              </a:spcBef>
              <a:spcAft>
                <a:spcPct val="0"/>
              </a:spcAft>
              <a:defRPr sz="4400">
                <a:solidFill>
                  <a:schemeClr val="tx2"/>
                </a:solidFill>
                <a:latin typeface="Times New Roman" pitchFamily="18" charset="0"/>
              </a:defRPr>
            </a:lvl2pPr>
            <a:lvl3pPr algn="ctr" eaLnBrk="0" fontAlgn="base" hangingPunct="0">
              <a:spcBef>
                <a:spcPct val="0"/>
              </a:spcBef>
              <a:spcAft>
                <a:spcPct val="0"/>
              </a:spcAft>
              <a:defRPr sz="4400">
                <a:solidFill>
                  <a:schemeClr val="tx2"/>
                </a:solidFill>
                <a:latin typeface="Times New Roman" pitchFamily="18" charset="0"/>
              </a:defRPr>
            </a:lvl3pPr>
            <a:lvl4pPr algn="ctr" eaLnBrk="0" fontAlgn="base" hangingPunct="0">
              <a:spcBef>
                <a:spcPct val="0"/>
              </a:spcBef>
              <a:spcAft>
                <a:spcPct val="0"/>
              </a:spcAft>
              <a:defRPr sz="4400">
                <a:solidFill>
                  <a:schemeClr val="tx2"/>
                </a:solidFill>
                <a:latin typeface="Times New Roman" pitchFamily="18" charset="0"/>
              </a:defRPr>
            </a:lvl4pPr>
            <a:lvl5pPr algn="ctr" eaLnBrk="0" fontAlgn="base" hangingPunct="0">
              <a:spcBef>
                <a:spcPct val="0"/>
              </a:spcBef>
              <a:spcAft>
                <a:spcPct val="0"/>
              </a:spcAft>
              <a:defRPr sz="4400">
                <a:solidFill>
                  <a:schemeClr val="tx2"/>
                </a:solidFill>
                <a:latin typeface="Times New Roman" pitchFamily="18" charset="0"/>
              </a:defRPr>
            </a:lvl5pPr>
            <a:lvl6pPr marL="457200" algn="ctr" fontAlgn="base">
              <a:spcBef>
                <a:spcPct val="0"/>
              </a:spcBef>
              <a:spcAft>
                <a:spcPct val="0"/>
              </a:spcAft>
              <a:defRPr sz="4400">
                <a:solidFill>
                  <a:schemeClr val="tx2"/>
                </a:solidFill>
                <a:latin typeface="Times New Roman" pitchFamily="18" charset="0"/>
              </a:defRPr>
            </a:lvl6pPr>
            <a:lvl7pPr marL="914400" algn="ctr" fontAlgn="base">
              <a:spcBef>
                <a:spcPct val="0"/>
              </a:spcBef>
              <a:spcAft>
                <a:spcPct val="0"/>
              </a:spcAft>
              <a:defRPr sz="4400">
                <a:solidFill>
                  <a:schemeClr val="tx2"/>
                </a:solidFill>
                <a:latin typeface="Times New Roman" pitchFamily="18" charset="0"/>
              </a:defRPr>
            </a:lvl7pPr>
            <a:lvl8pPr marL="1371600" algn="ctr" fontAlgn="base">
              <a:spcBef>
                <a:spcPct val="0"/>
              </a:spcBef>
              <a:spcAft>
                <a:spcPct val="0"/>
              </a:spcAft>
              <a:defRPr sz="4400">
                <a:solidFill>
                  <a:schemeClr val="tx2"/>
                </a:solidFill>
                <a:latin typeface="Times New Roman" pitchFamily="18" charset="0"/>
              </a:defRPr>
            </a:lvl8pPr>
            <a:lvl9pPr marL="1828800" algn="ctr" fontAlgn="base">
              <a:spcBef>
                <a:spcPct val="0"/>
              </a:spcBef>
              <a:spcAft>
                <a:spcPct val="0"/>
              </a:spcAft>
              <a:defRPr sz="4400">
                <a:solidFill>
                  <a:schemeClr val="tx2"/>
                </a:solidFill>
                <a:latin typeface="Times New Roman" pitchFamily="18" charset="0"/>
              </a:defRPr>
            </a:lvl9pPr>
          </a:lstStyle>
          <a:p>
            <a:r>
              <a:rPr lang="cs-CZ" sz="2400" dirty="0" err="1"/>
              <a:t>Using</a:t>
            </a:r>
            <a:r>
              <a:rPr lang="cs-CZ" sz="2400" dirty="0"/>
              <a:t> </a:t>
            </a:r>
            <a:r>
              <a:rPr lang="cs-CZ" sz="2400" dirty="0" err="1"/>
              <a:t>extant</a:t>
            </a:r>
            <a:r>
              <a:rPr lang="cs-CZ" sz="2400" dirty="0"/>
              <a:t> species to "model" </a:t>
            </a:r>
            <a:r>
              <a:rPr lang="cs-CZ" sz="2400" dirty="0" err="1"/>
              <a:t>our</a:t>
            </a:r>
            <a:r>
              <a:rPr lang="cs-CZ" sz="2400" dirty="0"/>
              <a:t> past</a:t>
            </a:r>
          </a:p>
        </p:txBody>
      </p:sp>
      <p:pic>
        <p:nvPicPr>
          <p:cNvPr id="17411" name="Obrázek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86359" y="5382675"/>
            <a:ext cx="1402651" cy="105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Obrázek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6907" y="1337185"/>
            <a:ext cx="2754264"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Zástupný symbol pro obsah 2"/>
          <p:cNvSpPr txBox="1">
            <a:spLocks/>
          </p:cNvSpPr>
          <p:nvPr/>
        </p:nvSpPr>
        <p:spPr bwMode="auto">
          <a:xfrm>
            <a:off x="457200" y="1600200"/>
            <a:ext cx="498856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90000"/>
              </a:lnSpc>
            </a:pPr>
            <a:r>
              <a:rPr lang="cs-CZ" altLang="cs-CZ" sz="2400" dirty="0" err="1"/>
              <a:t>Extant</a:t>
            </a:r>
            <a:r>
              <a:rPr lang="cs-CZ" altLang="cs-CZ" sz="2400" dirty="0"/>
              <a:t> species serve as </a:t>
            </a:r>
            <a:r>
              <a:rPr lang="cs-CZ" altLang="cs-CZ" sz="2400" dirty="0" err="1"/>
              <a:t>models</a:t>
            </a:r>
            <a:r>
              <a:rPr lang="cs-CZ" altLang="cs-CZ" sz="2400" dirty="0"/>
              <a:t> </a:t>
            </a:r>
            <a:r>
              <a:rPr lang="cs-CZ" altLang="cs-CZ" sz="2400" dirty="0" err="1"/>
              <a:t>of</a:t>
            </a:r>
            <a:r>
              <a:rPr lang="cs-CZ" altLang="cs-CZ" sz="2400" dirty="0"/>
              <a:t> early </a:t>
            </a:r>
            <a:r>
              <a:rPr lang="cs-CZ" altLang="cs-CZ" sz="2400" dirty="0" err="1"/>
              <a:t>hominin</a:t>
            </a:r>
            <a:r>
              <a:rPr lang="cs-CZ" altLang="cs-CZ" sz="2400" dirty="0"/>
              <a:t> </a:t>
            </a:r>
            <a:r>
              <a:rPr lang="cs-CZ" altLang="cs-CZ" sz="2400" dirty="0" err="1"/>
              <a:t>behavior</a:t>
            </a:r>
            <a:endParaRPr lang="cs-CZ" altLang="cs-CZ" sz="2400" dirty="0"/>
          </a:p>
          <a:p>
            <a:pPr>
              <a:lnSpc>
                <a:spcPct val="90000"/>
              </a:lnSpc>
            </a:pPr>
            <a:r>
              <a:rPr lang="cs-CZ" altLang="cs-CZ" sz="2400" dirty="0" err="1"/>
              <a:t>Referential</a:t>
            </a:r>
            <a:r>
              <a:rPr lang="cs-CZ" altLang="cs-CZ" sz="2400" dirty="0"/>
              <a:t> </a:t>
            </a:r>
            <a:r>
              <a:rPr lang="cs-CZ" altLang="cs-CZ" sz="2400" dirty="0" err="1"/>
              <a:t>models</a:t>
            </a:r>
            <a:r>
              <a:rPr lang="cs-CZ" altLang="cs-CZ" sz="2400" dirty="0"/>
              <a:t> (homology- </a:t>
            </a:r>
            <a:r>
              <a:rPr lang="cs-CZ" altLang="cs-CZ" sz="2400" dirty="0" err="1"/>
              <a:t>or</a:t>
            </a:r>
            <a:r>
              <a:rPr lang="cs-CZ" altLang="cs-CZ" sz="2400" dirty="0"/>
              <a:t> analogy-</a:t>
            </a:r>
            <a:r>
              <a:rPr lang="cs-CZ" altLang="cs-CZ" sz="2400" dirty="0" err="1"/>
              <a:t>based</a:t>
            </a:r>
            <a:r>
              <a:rPr lang="cs-CZ" altLang="cs-CZ" sz="2400" dirty="0"/>
              <a:t>) </a:t>
            </a:r>
            <a:r>
              <a:rPr lang="en-US" altLang="cs-CZ" sz="2400" dirty="0"/>
              <a:t>use a living species as a</a:t>
            </a:r>
            <a:r>
              <a:rPr lang="cs-CZ" altLang="cs-CZ" sz="2400" dirty="0"/>
              <a:t> </a:t>
            </a:r>
            <a:r>
              <a:rPr lang="cs-CZ" altLang="cs-CZ" sz="2400" dirty="0" err="1"/>
              <a:t>proxy</a:t>
            </a:r>
            <a:r>
              <a:rPr lang="cs-CZ" altLang="cs-CZ" sz="2400" dirty="0"/>
              <a:t> </a:t>
            </a:r>
            <a:r>
              <a:rPr lang="en-US" altLang="cs-CZ" sz="2400" dirty="0" err="1"/>
              <a:t>fo</a:t>
            </a:r>
            <a:r>
              <a:rPr lang="cs-CZ" altLang="cs-CZ" sz="2400" dirty="0"/>
              <a:t>r </a:t>
            </a:r>
            <a:r>
              <a:rPr lang="cs-CZ" altLang="cs-CZ" sz="2400" dirty="0" err="1"/>
              <a:t>common</a:t>
            </a:r>
            <a:r>
              <a:rPr lang="en-US" altLang="cs-CZ" sz="2400" dirty="0"/>
              <a:t> ancestor</a:t>
            </a:r>
            <a:r>
              <a:rPr lang="cs-CZ" altLang="cs-CZ" sz="2400" dirty="0"/>
              <a:t>(s) </a:t>
            </a:r>
          </a:p>
          <a:p>
            <a:pPr>
              <a:lnSpc>
                <a:spcPct val="90000"/>
              </a:lnSpc>
            </a:pPr>
            <a:r>
              <a:rPr lang="en-US" altLang="cs-CZ" sz="2400" dirty="0"/>
              <a:t>Non-referential </a:t>
            </a:r>
            <a:r>
              <a:rPr lang="cs-CZ" altLang="cs-CZ" sz="2400" dirty="0"/>
              <a:t>(‘</a:t>
            </a:r>
            <a:r>
              <a:rPr lang="cs-CZ" altLang="cs-CZ" sz="2400" dirty="0" err="1"/>
              <a:t>conceptual</a:t>
            </a:r>
            <a:r>
              <a:rPr lang="cs-CZ" altLang="cs-CZ" sz="2400" dirty="0"/>
              <a:t>’ </a:t>
            </a:r>
            <a:r>
              <a:rPr lang="cs-CZ" altLang="cs-CZ" sz="2400" dirty="0" err="1"/>
              <a:t>or</a:t>
            </a:r>
            <a:r>
              <a:rPr lang="cs-CZ" altLang="cs-CZ" sz="2400" dirty="0"/>
              <a:t> ‘</a:t>
            </a:r>
            <a:r>
              <a:rPr lang="cs-CZ" altLang="cs-CZ" sz="2400" dirty="0" err="1"/>
              <a:t>strategic</a:t>
            </a:r>
            <a:r>
              <a:rPr lang="cs-CZ" altLang="cs-CZ" sz="2400" dirty="0"/>
              <a:t>’) </a:t>
            </a:r>
            <a:r>
              <a:rPr lang="cs-CZ" altLang="cs-CZ" sz="2400" dirty="0" err="1"/>
              <a:t>models</a:t>
            </a:r>
            <a:r>
              <a:rPr lang="cs-CZ" altLang="cs-CZ" sz="2400" dirty="0"/>
              <a:t> use</a:t>
            </a:r>
            <a:r>
              <a:rPr lang="en-US" altLang="cs-CZ" sz="2400" dirty="0"/>
              <a:t> </a:t>
            </a:r>
            <a:r>
              <a:rPr lang="cs-CZ" altLang="cs-CZ" sz="2400" dirty="0" err="1"/>
              <a:t>information</a:t>
            </a:r>
            <a:r>
              <a:rPr lang="cs-CZ" altLang="cs-CZ" sz="2400" dirty="0"/>
              <a:t> </a:t>
            </a:r>
            <a:r>
              <a:rPr lang="cs-CZ" altLang="cs-CZ" sz="2400" dirty="0" err="1"/>
              <a:t>from</a:t>
            </a:r>
            <a:r>
              <a:rPr lang="en-US" altLang="cs-CZ" sz="2400" dirty="0"/>
              <a:t> evolutionary </a:t>
            </a:r>
            <a:r>
              <a:rPr lang="cs-CZ" altLang="cs-CZ" sz="2400" dirty="0"/>
              <a:t>biology</a:t>
            </a:r>
            <a:r>
              <a:rPr lang="en-US" altLang="cs-CZ" sz="2400" dirty="0"/>
              <a:t> and behavioral</a:t>
            </a:r>
            <a:r>
              <a:rPr lang="cs-CZ" altLang="cs-CZ" sz="2400" dirty="0"/>
              <a:t> </a:t>
            </a:r>
            <a:r>
              <a:rPr lang="en-US" altLang="cs-CZ" sz="2400" dirty="0"/>
              <a:t>ecology to identify aspects of the</a:t>
            </a:r>
            <a:r>
              <a:rPr lang="cs-CZ" altLang="cs-CZ" sz="2400" dirty="0"/>
              <a:t> </a:t>
            </a:r>
            <a:r>
              <a:rPr lang="en-US" altLang="cs-CZ" sz="2400" dirty="0"/>
              <a:t>probable behavior of</a:t>
            </a:r>
            <a:r>
              <a:rPr lang="cs-CZ" altLang="cs-CZ" sz="2400" dirty="0"/>
              <a:t> </a:t>
            </a:r>
            <a:r>
              <a:rPr lang="en-US" altLang="cs-CZ" sz="2400" dirty="0"/>
              <a:t>common ancestor</a:t>
            </a:r>
            <a:r>
              <a:rPr lang="cs-CZ" altLang="cs-CZ" sz="2400" dirty="0"/>
              <a:t>(s)</a:t>
            </a:r>
          </a:p>
        </p:txBody>
      </p:sp>
      <p:pic>
        <p:nvPicPr>
          <p:cNvPr id="17414" name="Obrázek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6907" y="5395178"/>
            <a:ext cx="1224899" cy="105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Obrázek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96908" y="3176899"/>
            <a:ext cx="2778903" cy="208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031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25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716338"/>
            <a:ext cx="8355012" cy="273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2"/>
          <p:cNvSpPr txBox="1">
            <a:spLocks noChangeArrowheads="1"/>
          </p:cNvSpPr>
          <p:nvPr/>
        </p:nvSpPr>
        <p:spPr bwMode="auto">
          <a:xfrm>
            <a:off x="539750" y="1628775"/>
            <a:ext cx="5528541"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defRPr/>
            </a:pPr>
            <a:r>
              <a:rPr lang="cs-CZ" altLang="cs-CZ" sz="2000" dirty="0" err="1">
                <a:cs typeface="Arial" panose="020B0604020202020204" pitchFamily="34" charset="0"/>
              </a:rPr>
              <a:t>Societies</a:t>
            </a:r>
            <a:r>
              <a:rPr lang="cs-CZ" altLang="cs-CZ" sz="2000" dirty="0">
                <a:cs typeface="Arial" panose="020B0604020202020204" pitchFamily="34" charset="0"/>
              </a:rPr>
              <a:t> </a:t>
            </a:r>
            <a:r>
              <a:rPr lang="cs-CZ" altLang="cs-CZ" sz="2000" dirty="0" err="1">
                <a:cs typeface="Arial" panose="020B0604020202020204" pitchFamily="34" charset="0"/>
              </a:rPr>
              <a:t>with</a:t>
            </a:r>
            <a:r>
              <a:rPr lang="cs-CZ" altLang="cs-CZ" sz="2000" dirty="0">
                <a:cs typeface="Arial" panose="020B0604020202020204" pitchFamily="34" charset="0"/>
              </a:rPr>
              <a:t> </a:t>
            </a:r>
            <a:r>
              <a:rPr lang="cs-CZ" altLang="cs-CZ" sz="2000" dirty="0" err="1">
                <a:cs typeface="Arial" panose="020B0604020202020204" pitchFamily="34" charset="0"/>
              </a:rPr>
              <a:t>greatest</a:t>
            </a:r>
            <a:r>
              <a:rPr lang="cs-CZ" altLang="cs-CZ" sz="2000" dirty="0">
                <a:cs typeface="Arial" panose="020B0604020202020204" pitchFamily="34" charset="0"/>
              </a:rPr>
              <a:t> </a:t>
            </a:r>
            <a:r>
              <a:rPr lang="cs-CZ" altLang="cs-CZ" sz="2000" dirty="0" err="1">
                <a:cs typeface="Arial" panose="020B0604020202020204" pitchFamily="34" charset="0"/>
              </a:rPr>
              <a:t>wealth</a:t>
            </a:r>
            <a:r>
              <a:rPr lang="cs-CZ" altLang="cs-CZ" sz="2000" dirty="0">
                <a:cs typeface="Arial" panose="020B0604020202020204" pitchFamily="34" charset="0"/>
              </a:rPr>
              <a:t> </a:t>
            </a:r>
            <a:r>
              <a:rPr lang="cs-CZ" altLang="cs-CZ" sz="2000" dirty="0" err="1">
                <a:cs typeface="Arial" panose="020B0604020202020204" pitchFamily="34" charset="0"/>
              </a:rPr>
              <a:t>unequalities</a:t>
            </a:r>
            <a:r>
              <a:rPr lang="cs-CZ" altLang="cs-CZ" sz="2000" dirty="0">
                <a:cs typeface="Arial" panose="020B0604020202020204" pitchFamily="34" charset="0"/>
              </a:rPr>
              <a:t> (</a:t>
            </a:r>
            <a:r>
              <a:rPr lang="cs-CZ" altLang="cs-CZ" sz="2000" dirty="0" err="1">
                <a:cs typeface="Arial" panose="020B0604020202020204" pitchFamily="34" charset="0"/>
              </a:rPr>
              <a:t>i.e</a:t>
            </a:r>
            <a:r>
              <a:rPr lang="cs-CZ" altLang="cs-CZ" sz="2000" dirty="0">
                <a:cs typeface="Arial" panose="020B0604020202020204" pitchFamily="34" charset="0"/>
              </a:rPr>
              <a:t>, </a:t>
            </a:r>
            <a:r>
              <a:rPr lang="cs-CZ" altLang="cs-CZ" sz="2000" dirty="0" err="1">
                <a:cs typeface="Arial" panose="020B0604020202020204" pitchFamily="34" charset="0"/>
              </a:rPr>
              <a:t>greates</a:t>
            </a:r>
            <a:r>
              <a:rPr lang="en-US" altLang="cs-CZ" sz="2000" dirty="0">
                <a:cs typeface="Arial" panose="020B0604020202020204" pitchFamily="34" charset="0"/>
              </a:rPr>
              <a:t>t</a:t>
            </a:r>
            <a:r>
              <a:rPr lang="cs-CZ" altLang="cs-CZ" sz="2000" dirty="0">
                <a:cs typeface="Arial" panose="020B0604020202020204" pitchFamily="34" charset="0"/>
              </a:rPr>
              <a:t> </a:t>
            </a:r>
            <a:r>
              <a:rPr lang="cs-CZ" altLang="cs-CZ" sz="2000" dirty="0" err="1">
                <a:cs typeface="Arial" panose="020B0604020202020204" pitchFamily="34" charset="0"/>
              </a:rPr>
              <a:t>differences</a:t>
            </a:r>
            <a:r>
              <a:rPr lang="cs-CZ" altLang="cs-CZ" sz="2000" dirty="0">
                <a:cs typeface="Arial" panose="020B0604020202020204" pitchFamily="34" charset="0"/>
              </a:rPr>
              <a:t> </a:t>
            </a:r>
            <a:r>
              <a:rPr lang="cs-CZ" altLang="cs-CZ" sz="2000" dirty="0" err="1">
                <a:cs typeface="Arial" panose="020B0604020202020204" pitchFamily="34" charset="0"/>
              </a:rPr>
              <a:t>among</a:t>
            </a:r>
            <a:r>
              <a:rPr lang="cs-CZ" altLang="cs-CZ" sz="2000" dirty="0">
                <a:cs typeface="Arial" panose="020B0604020202020204" pitchFamily="34" charset="0"/>
              </a:rPr>
              <a:t> </a:t>
            </a:r>
            <a:r>
              <a:rPr lang="cs-CZ" altLang="cs-CZ" sz="2000" dirty="0" err="1">
                <a:cs typeface="Arial" panose="020B0604020202020204" pitchFamily="34" charset="0"/>
              </a:rPr>
              <a:t>males</a:t>
            </a:r>
            <a:r>
              <a:rPr lang="cs-CZ" altLang="cs-CZ" sz="2000" dirty="0">
                <a:cs typeface="Arial" panose="020B0604020202020204" pitchFamily="34" charset="0"/>
              </a:rPr>
              <a:t>) </a:t>
            </a:r>
            <a:r>
              <a:rPr lang="cs-CZ" altLang="cs-CZ" sz="2000" dirty="0" err="1">
                <a:cs typeface="Arial" panose="020B0604020202020204" pitchFamily="34" charset="0"/>
              </a:rPr>
              <a:t>impose</a:t>
            </a:r>
            <a:r>
              <a:rPr lang="cs-CZ" altLang="cs-CZ" sz="2000" dirty="0">
                <a:cs typeface="Arial" panose="020B0604020202020204" pitchFamily="34" charset="0"/>
              </a:rPr>
              <a:t> </a:t>
            </a:r>
            <a:r>
              <a:rPr lang="cs-CZ" altLang="cs-CZ" sz="2000" dirty="0" err="1">
                <a:cs typeface="Arial" panose="020B0604020202020204" pitchFamily="34" charset="0"/>
              </a:rPr>
              <a:t>social</a:t>
            </a:r>
            <a:r>
              <a:rPr lang="cs-CZ" altLang="cs-CZ" sz="2000" dirty="0">
                <a:cs typeface="Arial" panose="020B0604020202020204" pitchFamily="34" charset="0"/>
              </a:rPr>
              <a:t> </a:t>
            </a:r>
            <a:r>
              <a:rPr lang="cs-CZ" altLang="cs-CZ" sz="2000" dirty="0" err="1">
                <a:cs typeface="Arial" panose="020B0604020202020204" pitchFamily="34" charset="0"/>
              </a:rPr>
              <a:t>monogamy</a:t>
            </a:r>
            <a:endParaRPr lang="cs-CZ" altLang="cs-CZ" sz="2000" dirty="0">
              <a:cs typeface="Arial" panose="020B0604020202020204" pitchFamily="34" charset="0"/>
            </a:endParaRPr>
          </a:p>
          <a:p>
            <a:pPr>
              <a:lnSpc>
                <a:spcPct val="90000"/>
              </a:lnSpc>
              <a:defRPr/>
            </a:pPr>
            <a:r>
              <a:rPr lang="cs-CZ" altLang="cs-CZ" sz="2000" dirty="0">
                <a:cs typeface="Arial" panose="020B0604020202020204" pitchFamily="34" charset="0"/>
              </a:rPr>
              <a:t>M</a:t>
            </a:r>
            <a:r>
              <a:rPr lang="en-US" altLang="cs-CZ" sz="2000" dirty="0" err="1">
                <a:cs typeface="Arial" panose="020B0604020202020204" pitchFamily="34" charset="0"/>
              </a:rPr>
              <a:t>onogamy</a:t>
            </a:r>
            <a:r>
              <a:rPr lang="en-US" altLang="cs-CZ" sz="2000" dirty="0">
                <a:cs typeface="Arial" panose="020B0604020202020204" pitchFamily="34" charset="0"/>
              </a:rPr>
              <a:t> is the law and law is made by the elites (i.e., political and religious leaders)</a:t>
            </a:r>
            <a:endParaRPr lang="cs-CZ" altLang="cs-CZ" sz="2000" dirty="0">
              <a:cs typeface="Arial" panose="020B0604020202020204" pitchFamily="34" charset="0"/>
            </a:endParaRPr>
          </a:p>
          <a:p>
            <a:pPr eaLnBrk="1" hangingPunct="1">
              <a:lnSpc>
                <a:spcPct val="90000"/>
              </a:lnSpc>
              <a:defRPr/>
            </a:pPr>
            <a:endParaRPr lang="cs-CZ" altLang="cs-CZ" sz="2000" dirty="0">
              <a:cs typeface="Arial" panose="020B0604020202020204" pitchFamily="34" charset="0"/>
            </a:endParaRPr>
          </a:p>
        </p:txBody>
      </p:sp>
      <p:sp>
        <p:nvSpPr>
          <p:cNvPr id="565252" name="Nadpis 1"/>
          <p:cNvSpPr txBox="1">
            <a:spLocks/>
          </p:cNvSpPr>
          <p:nvPr/>
        </p:nvSpPr>
        <p:spPr bwMode="auto">
          <a:xfrm>
            <a:off x="685800" y="333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cs-CZ" altLang="cs-CZ" b="1" dirty="0" err="1">
                <a:solidFill>
                  <a:schemeClr val="accent1">
                    <a:lumMod val="75000"/>
                  </a:schemeClr>
                </a:solidFill>
              </a:rPr>
              <a:t>Why</a:t>
            </a:r>
            <a:r>
              <a:rPr lang="cs-CZ" altLang="cs-CZ" b="1" dirty="0">
                <a:solidFill>
                  <a:schemeClr val="accent1">
                    <a:lumMod val="75000"/>
                  </a:schemeClr>
                </a:solidFill>
              </a:rPr>
              <a:t> </a:t>
            </a:r>
            <a:r>
              <a:rPr lang="cs-CZ" altLang="cs-CZ" b="1" dirty="0" err="1">
                <a:solidFill>
                  <a:schemeClr val="accent1">
                    <a:lumMod val="75000"/>
                  </a:schemeClr>
                </a:solidFill>
              </a:rPr>
              <a:t>monogamy</a:t>
            </a:r>
            <a:r>
              <a:rPr lang="cs-CZ" altLang="cs-CZ" b="1" dirty="0">
                <a:solidFill>
                  <a:schemeClr val="accent1">
                    <a:lumMod val="75000"/>
                  </a:schemeClr>
                </a:solidFill>
              </a:rPr>
              <a:t>?</a:t>
            </a:r>
          </a:p>
        </p:txBody>
      </p:sp>
      <p:pic>
        <p:nvPicPr>
          <p:cNvPr id="565253" name="Obrázek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789363"/>
            <a:ext cx="3913187"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5254" name="Obrázek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860800"/>
            <a:ext cx="3849687"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5256" name="Obrázek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78588" y="333375"/>
            <a:ext cx="2271712"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Přímá spojnice se šipkou 3"/>
          <p:cNvCxnSpPr>
            <a:cxnSpLocks noChangeShapeType="1"/>
          </p:cNvCxnSpPr>
          <p:nvPr/>
        </p:nvCxnSpPr>
        <p:spPr bwMode="auto">
          <a:xfrm flipV="1">
            <a:off x="1331913" y="4149725"/>
            <a:ext cx="2952750" cy="1079500"/>
          </a:xfrm>
          <a:prstGeom prst="straightConnector1">
            <a:avLst/>
          </a:prstGeom>
          <a:noFill/>
          <a:ln w="31750" algn="ctr">
            <a:solidFill>
              <a:srgbClr val="FF0000"/>
            </a:solidFill>
            <a:round/>
            <a:headEnd type="none" w="lg"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Oblouk 5"/>
          <p:cNvSpPr/>
          <p:nvPr/>
        </p:nvSpPr>
        <p:spPr bwMode="auto">
          <a:xfrm rot="20516881">
            <a:off x="3160713" y="4489450"/>
            <a:ext cx="5251450" cy="3036888"/>
          </a:xfrm>
          <a:prstGeom prst="arc">
            <a:avLst/>
          </a:prstGeom>
          <a:noFill/>
          <a:ln w="31750" cap="flat" cmpd="sng" algn="ctr">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endParaRPr lang="en-US"/>
          </a:p>
        </p:txBody>
      </p:sp>
      <p:pic>
        <p:nvPicPr>
          <p:cNvPr id="11" name="Obrázek 10"/>
          <p:cNvPicPr>
            <a:picLocks noChangeAspect="1"/>
          </p:cNvPicPr>
          <p:nvPr/>
        </p:nvPicPr>
        <p:blipFill>
          <a:blip r:embed="rId7"/>
          <a:stretch>
            <a:fillRect/>
          </a:stretch>
        </p:blipFill>
        <p:spPr>
          <a:xfrm>
            <a:off x="9427202" y="0"/>
            <a:ext cx="4102430" cy="2057005"/>
          </a:xfrm>
          <a:prstGeom prst="rect">
            <a:avLst/>
          </a:prstGeom>
        </p:spPr>
      </p:pic>
    </p:spTree>
    <p:extLst>
      <p:ext uri="{BB962C8B-B14F-4D97-AF65-F5344CB8AC3E}">
        <p14:creationId xmlns:p14="http://schemas.microsoft.com/office/powerpoint/2010/main" val="3401727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txBox="1">
            <a:spLocks/>
          </p:cNvSpPr>
          <p:nvPr/>
        </p:nvSpPr>
        <p:spPr bwMode="auto">
          <a:xfrm>
            <a:off x="685800" y="333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cs-CZ" altLang="cs-CZ" b="1" dirty="0" err="1">
                <a:solidFill>
                  <a:schemeClr val="accent1">
                    <a:lumMod val="75000"/>
                  </a:schemeClr>
                </a:solidFill>
              </a:rPr>
              <a:t>Why</a:t>
            </a:r>
            <a:r>
              <a:rPr lang="cs-CZ" altLang="cs-CZ" b="1" dirty="0">
                <a:solidFill>
                  <a:schemeClr val="accent1">
                    <a:lumMod val="75000"/>
                  </a:schemeClr>
                </a:solidFill>
              </a:rPr>
              <a:t> </a:t>
            </a:r>
            <a:r>
              <a:rPr lang="cs-CZ" altLang="cs-CZ" b="1" dirty="0" err="1">
                <a:solidFill>
                  <a:schemeClr val="accent1">
                    <a:lumMod val="75000"/>
                  </a:schemeClr>
                </a:solidFill>
              </a:rPr>
              <a:t>monogamy</a:t>
            </a:r>
            <a:r>
              <a:rPr lang="cs-CZ" altLang="cs-CZ" b="1" dirty="0">
                <a:solidFill>
                  <a:schemeClr val="accent1">
                    <a:lumMod val="75000"/>
                  </a:schemeClr>
                </a:solidFill>
              </a:rPr>
              <a:t>?</a:t>
            </a:r>
          </a:p>
        </p:txBody>
      </p:sp>
      <p:sp>
        <p:nvSpPr>
          <p:cNvPr id="3" name="Zástupný symbol pro obsah 2"/>
          <p:cNvSpPr txBox="1">
            <a:spLocks/>
          </p:cNvSpPr>
          <p:nvPr/>
        </p:nvSpPr>
        <p:spPr>
          <a:xfrm>
            <a:off x="685799" y="1742302"/>
            <a:ext cx="4256591"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cs-CZ" sz="2000" dirty="0" err="1">
                <a:latin typeface="Arial" panose="020B0604020202020204" pitchFamily="34" charset="0"/>
                <a:cs typeface="Arial" panose="020B0604020202020204" pitchFamily="34" charset="0"/>
              </a:rPr>
              <a:t>The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consequence</a:t>
            </a:r>
            <a:r>
              <a:rPr lang="cs-CZ" sz="2000" dirty="0">
                <a:latin typeface="Arial" panose="020B0604020202020204" pitchFamily="34" charset="0"/>
                <a:cs typeface="Arial" panose="020B0604020202020204" pitchFamily="34" charset="0"/>
              </a:rPr>
              <a:t> (and </a:t>
            </a:r>
            <a:r>
              <a:rPr lang="cs-CZ" sz="2000" dirty="0" err="1">
                <a:latin typeface="Arial" panose="020B0604020202020204" pitchFamily="34" charset="0"/>
                <a:cs typeface="Arial" panose="020B0604020202020204" pitchFamily="34" charset="0"/>
              </a:rPr>
              <a:t>also</a:t>
            </a:r>
            <a:r>
              <a:rPr lang="cs-CZ" sz="2000" dirty="0">
                <a:latin typeface="Arial" panose="020B0604020202020204" pitchFamily="34" charset="0"/>
                <a:cs typeface="Arial" panose="020B0604020202020204" pitchFamily="34" charset="0"/>
              </a:rPr>
              <a:t> a cause) </a:t>
            </a:r>
            <a:r>
              <a:rPr lang="cs-CZ" sz="2000" dirty="0" err="1">
                <a:latin typeface="Arial" panose="020B0604020202020204" pitchFamily="34" charset="0"/>
                <a:cs typeface="Arial" panose="020B0604020202020204" pitchFamily="34" charset="0"/>
              </a:rPr>
              <a:t>of</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polygyny</a:t>
            </a:r>
            <a:r>
              <a:rPr lang="cs-CZ" sz="2000" dirty="0">
                <a:latin typeface="Arial" panose="020B0604020202020204" pitchFamily="34" charset="0"/>
                <a:cs typeface="Arial" panose="020B0604020202020204" pitchFamily="34" charset="0"/>
              </a:rPr>
              <a:t> are </a:t>
            </a:r>
            <a:r>
              <a:rPr lang="cs-CZ" sz="2000" dirty="0" err="1">
                <a:latin typeface="Arial" panose="020B0604020202020204" pitchFamily="34" charset="0"/>
                <a:cs typeface="Arial" panose="020B0604020202020204" pitchFamily="34" charset="0"/>
              </a:rPr>
              <a:t>elevated</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crime</a:t>
            </a:r>
            <a:r>
              <a:rPr lang="cs-CZ" sz="2000" dirty="0">
                <a:latin typeface="Arial" panose="020B0604020202020204" pitchFamily="34" charset="0"/>
                <a:cs typeface="Arial" panose="020B0604020202020204" pitchFamily="34" charset="0"/>
              </a:rPr>
              <a:t> and </a:t>
            </a:r>
            <a:r>
              <a:rPr lang="cs-CZ" sz="2000" dirty="0" err="1">
                <a:latin typeface="Arial" panose="020B0604020202020204" pitchFamily="34" charset="0"/>
                <a:cs typeface="Arial" panose="020B0604020202020204" pitchFamily="34" charset="0"/>
              </a:rPr>
              <a:t>violence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rates</a:t>
            </a:r>
            <a:endParaRPr lang="cs-CZ" sz="2000" dirty="0">
              <a:latin typeface="Arial" panose="020B0604020202020204" pitchFamily="34" charset="0"/>
              <a:cs typeface="Arial" panose="020B0604020202020204" pitchFamily="34" charset="0"/>
            </a:endParaRPr>
          </a:p>
          <a:p>
            <a:r>
              <a:rPr lang="cs-CZ" sz="2000" dirty="0">
                <a:latin typeface="Arial" panose="020B0604020202020204" pitchFamily="34" charset="0"/>
                <a:cs typeface="Arial" panose="020B0604020202020204" pitchFamily="34" charset="0"/>
              </a:rPr>
              <a:t>Henrich et al. (2012): C</a:t>
            </a:r>
            <a:r>
              <a:rPr lang="en-US" sz="2000" dirty="0" err="1">
                <a:latin typeface="Arial" panose="020B0604020202020204" pitchFamily="34" charset="0"/>
                <a:cs typeface="Arial" panose="020B0604020202020204" pitchFamily="34" charset="0"/>
              </a:rPr>
              <a:t>omplex</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stratified</a:t>
            </a:r>
            <a:r>
              <a:rPr lang="en-US" sz="2000" dirty="0">
                <a:latin typeface="Arial" panose="020B0604020202020204" pitchFamily="34" charset="0"/>
                <a:cs typeface="Arial" panose="020B0604020202020204" pitchFamily="34" charset="0"/>
              </a:rPr>
              <a:t> societies have to minimize intragroup </a:t>
            </a:r>
            <a:r>
              <a:rPr lang="cs-CZ" sz="2000" dirty="0" err="1">
                <a:latin typeface="Arial" panose="020B0604020202020204" pitchFamily="34" charset="0"/>
                <a:cs typeface="Arial" panose="020B0604020202020204" pitchFamily="34" charset="0"/>
              </a:rPr>
              <a:t>conflict</a:t>
            </a:r>
            <a:endParaRPr lang="cs-CZ" sz="2000" dirty="0">
              <a:latin typeface="Arial" panose="020B0604020202020204" pitchFamily="34" charset="0"/>
              <a:cs typeface="Arial" panose="020B0604020202020204" pitchFamily="34" charset="0"/>
            </a:endParaRPr>
          </a:p>
          <a:p>
            <a:r>
              <a:rPr lang="cs-CZ" sz="2000" dirty="0" err="1">
                <a:latin typeface="Arial" panose="020B0604020202020204" pitchFamily="34" charset="0"/>
                <a:cs typeface="Arial" panose="020B0604020202020204" pitchFamily="34" charset="0"/>
              </a:rPr>
              <a:t>Outlawing</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polygyny</a:t>
            </a:r>
            <a:r>
              <a:rPr lang="cs-CZ"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gives all men equal reproductive opportunities, decreases male competition</a:t>
            </a:r>
            <a:r>
              <a:rPr lang="cs-CZ"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and promotes </a:t>
            </a:r>
            <a:r>
              <a:rPr lang="cs-CZ" sz="2000" dirty="0" err="1">
                <a:latin typeface="Arial" panose="020B0604020202020204" pitchFamily="34" charset="0"/>
                <a:cs typeface="Arial" panose="020B0604020202020204" pitchFamily="34" charset="0"/>
              </a:rPr>
              <a:t>intragroup</a:t>
            </a:r>
            <a:r>
              <a:rPr lang="cs-CZ"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cooperation</a:t>
            </a:r>
            <a:endParaRPr lang="cs-CZ" sz="2000" dirty="0">
              <a:latin typeface="Arial" panose="020B0604020202020204" pitchFamily="34" charset="0"/>
              <a:cs typeface="Arial" panose="020B0604020202020204" pitchFamily="34" charset="0"/>
            </a:endParaRPr>
          </a:p>
          <a:p>
            <a:r>
              <a:rPr lang="cs-CZ" sz="2000" dirty="0" err="1">
                <a:latin typeface="Arial" panose="020B0604020202020204" pitchFamily="34" charset="0"/>
                <a:cs typeface="Arial" panose="020B0604020202020204" pitchFamily="34" charset="0"/>
              </a:rPr>
              <a:t>Monogamous</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societies</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defeat</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assimilate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or</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outlive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polygynous</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societies</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group</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selection</a:t>
            </a:r>
            <a:r>
              <a:rPr lang="cs-CZ" sz="2000" dirty="0">
                <a:latin typeface="Arial" panose="020B0604020202020204" pitchFamily="34" charset="0"/>
                <a:cs typeface="Arial" panose="020B0604020202020204" pitchFamily="34" charset="0"/>
              </a:rPr>
              <a:t>) </a:t>
            </a:r>
          </a:p>
        </p:txBody>
      </p:sp>
      <p:pic>
        <p:nvPicPr>
          <p:cNvPr id="6146" name="Picture 2" descr="Story of cities #2: Rome wasn't planned in a day … in fact it wasn't  planned at all | Cities | The Guardia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38"/>
          <a:stretch/>
        </p:blipFill>
        <p:spPr bwMode="auto">
          <a:xfrm>
            <a:off x="5243330" y="4031041"/>
            <a:ext cx="3488862" cy="2223114"/>
          </a:xfrm>
          <a:prstGeom prst="rect">
            <a:avLst/>
          </a:prstGeom>
          <a:noFill/>
          <a:extLst>
            <a:ext uri="{909E8E84-426E-40DD-AFC4-6F175D3DCCD1}">
              <a14:hiddenFill xmlns:a14="http://schemas.microsoft.com/office/drawing/2010/main">
                <a:solidFill>
                  <a:srgbClr val="FFFFFF"/>
                </a:solidFill>
              </a14:hiddenFill>
            </a:ext>
          </a:extLst>
        </p:spPr>
      </p:pic>
      <p:pic>
        <p:nvPicPr>
          <p:cNvPr id="7" name="Obrázek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42526" y="1476376"/>
            <a:ext cx="3489665" cy="223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424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sah 2"/>
          <p:cNvSpPr txBox="1">
            <a:spLocks/>
          </p:cNvSpPr>
          <p:nvPr/>
        </p:nvSpPr>
        <p:spPr>
          <a:xfrm>
            <a:off x="685799" y="1742302"/>
            <a:ext cx="4526281"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cs-CZ" sz="2000" dirty="0" err="1">
                <a:latin typeface="Arial" panose="020B0604020202020204" pitchFamily="34" charset="0"/>
                <a:cs typeface="Arial" panose="020B0604020202020204" pitchFamily="34" charset="0"/>
              </a:rPr>
              <a:t>Adaptation</a:t>
            </a:r>
            <a:r>
              <a:rPr lang="cs-CZ" sz="2000" dirty="0">
                <a:latin typeface="Arial" panose="020B0604020202020204" pitchFamily="34" charset="0"/>
                <a:cs typeface="Arial" panose="020B0604020202020204" pitchFamily="34" charset="0"/>
              </a:rPr>
              <a:t> to </a:t>
            </a:r>
            <a:r>
              <a:rPr lang="cs-CZ" sz="2000" dirty="0" err="1">
                <a:latin typeface="Arial" panose="020B0604020202020204" pitchFamily="34" charset="0"/>
                <a:cs typeface="Arial" panose="020B0604020202020204" pitchFamily="34" charset="0"/>
              </a:rPr>
              <a:t>the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increasing</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importance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of</a:t>
            </a:r>
            <a:r>
              <a:rPr lang="cs-CZ" sz="2000" dirty="0">
                <a:latin typeface="Arial" panose="020B0604020202020204" pitchFamily="34" charset="0"/>
                <a:cs typeface="Arial" panose="020B0604020202020204" pitchFamily="34" charset="0"/>
              </a:rPr>
              <a:t> rival </a:t>
            </a:r>
            <a:r>
              <a:rPr lang="cs-CZ" sz="2000" dirty="0" err="1">
                <a:latin typeface="Arial" panose="020B0604020202020204" pitchFamily="34" charset="0"/>
                <a:cs typeface="Arial" panose="020B0604020202020204" pitchFamily="34" charset="0"/>
              </a:rPr>
              <a:t>wealth</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material</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wealth</a:t>
            </a:r>
            <a:r>
              <a:rPr lang="cs-CZ" sz="2000" dirty="0">
                <a:latin typeface="Arial" panose="020B0604020202020204" pitchFamily="34" charset="0"/>
                <a:cs typeface="Arial" panose="020B0604020202020204" pitchFamily="34" charset="0"/>
              </a:rPr>
              <a:t>, but </a:t>
            </a:r>
            <a:r>
              <a:rPr lang="cs-CZ" sz="2000" dirty="0" err="1">
                <a:latin typeface="Arial" panose="020B0604020202020204" pitchFamily="34" charset="0"/>
                <a:cs typeface="Arial" panose="020B0604020202020204" pitchFamily="34" charset="0"/>
              </a:rPr>
              <a:t>also</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paternal</a:t>
            </a:r>
            <a:r>
              <a:rPr lang="cs-CZ" sz="2000" dirty="0">
                <a:latin typeface="Arial" panose="020B0604020202020204" pitchFamily="34" charset="0"/>
                <a:cs typeface="Arial" panose="020B0604020202020204" pitchFamily="34" charset="0"/>
              </a:rPr>
              <a:t> care)</a:t>
            </a:r>
          </a:p>
          <a:p>
            <a:r>
              <a:rPr lang="cs-CZ" sz="2000" dirty="0" err="1">
                <a:latin typeface="Arial" panose="020B0604020202020204" pitchFamily="34" charset="0"/>
                <a:cs typeface="Arial" panose="020B0604020202020204" pitchFamily="34" charset="0"/>
              </a:rPr>
              <a:t>Or</a:t>
            </a:r>
            <a:r>
              <a:rPr lang="cs-CZ" sz="2000" dirty="0">
                <a:latin typeface="Arial" panose="020B0604020202020204" pitchFamily="34" charset="0"/>
                <a:cs typeface="Arial" panose="020B0604020202020204" pitchFamily="34" charset="0"/>
              </a:rPr>
              <a:t> - </a:t>
            </a:r>
            <a:r>
              <a:rPr lang="cs-CZ" sz="2000" dirty="0" err="1">
                <a:latin typeface="Arial" panose="020B0604020202020204" pitchFamily="34" charset="0"/>
                <a:cs typeface="Arial" panose="020B0604020202020204" pitchFamily="34" charset="0"/>
              </a:rPr>
              <a:t>specifically</a:t>
            </a:r>
            <a:r>
              <a:rPr lang="cs-CZ" sz="2000" dirty="0">
                <a:latin typeface="Arial" panose="020B0604020202020204" pitchFamily="34" charset="0"/>
                <a:cs typeface="Arial" panose="020B0604020202020204" pitchFamily="34" charset="0"/>
              </a:rPr>
              <a:t> - </a:t>
            </a:r>
            <a:r>
              <a:rPr lang="cs-CZ" sz="2000" dirty="0" err="1">
                <a:latin typeface="Arial" panose="020B0604020202020204" pitchFamily="34" charset="0"/>
                <a:cs typeface="Arial" panose="020B0604020202020204" pitchFamily="34" charset="0"/>
              </a:rPr>
              <a:t>increasing</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scarcity</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of</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land</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following</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the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transition</a:t>
            </a:r>
            <a:r>
              <a:rPr lang="cs-CZ" sz="2000" dirty="0">
                <a:latin typeface="Arial" panose="020B0604020202020204" pitchFamily="34" charset="0"/>
                <a:cs typeface="Arial" panose="020B0604020202020204" pitchFamily="34" charset="0"/>
              </a:rPr>
              <a:t> to </a:t>
            </a:r>
            <a:r>
              <a:rPr lang="cs-CZ" sz="2000" dirty="0" err="1">
                <a:latin typeface="Arial" panose="020B0604020202020204" pitchFamily="34" charset="0"/>
                <a:cs typeface="Arial" panose="020B0604020202020204" pitchFamily="34" charset="0"/>
              </a:rPr>
              <a:t>intensive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agriculture</a:t>
            </a:r>
            <a:endParaRPr lang="cs-CZ" sz="2000" dirty="0">
              <a:latin typeface="Arial" panose="020B0604020202020204" pitchFamily="34" charset="0"/>
              <a:cs typeface="Arial" panose="020B0604020202020204" pitchFamily="34" charset="0"/>
            </a:endParaRPr>
          </a:p>
          <a:p>
            <a:r>
              <a:rPr lang="cs-CZ" sz="2000" dirty="0">
                <a:latin typeface="Arial" panose="020B0604020202020204" pitchFamily="34" charset="0"/>
                <a:cs typeface="Arial" panose="020B0604020202020204" pitchFamily="34" charset="0"/>
              </a:rPr>
              <a:t>L</a:t>
            </a:r>
            <a:r>
              <a:rPr lang="en-US" sz="2000" dirty="0" err="1">
                <a:latin typeface="Arial" panose="020B0604020202020204" pitchFamily="34" charset="0"/>
                <a:cs typeface="Arial" panose="020B0604020202020204" pitchFamily="34" charset="0"/>
              </a:rPr>
              <a:t>imit</a:t>
            </a:r>
            <a:r>
              <a:rPr lang="cs-CZ" sz="2000" dirty="0" err="1">
                <a:latin typeface="Arial" panose="020B0604020202020204" pitchFamily="34" charset="0"/>
                <a:cs typeface="Arial" panose="020B0604020202020204" pitchFamily="34" charset="0"/>
              </a:rPr>
              <a:t>ing</a:t>
            </a:r>
            <a:r>
              <a:rPr lang="en-US" sz="2000" dirty="0">
                <a:latin typeface="Arial" panose="020B0604020202020204" pitchFamily="34" charset="0"/>
                <a:cs typeface="Arial" panose="020B0604020202020204" pitchFamily="34" charset="0"/>
              </a:rPr>
              <a:t> family size </a:t>
            </a:r>
            <a:r>
              <a:rPr lang="cs-CZ"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and the number of heirs</a:t>
            </a:r>
            <a:r>
              <a:rPr lang="cs-CZ"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r>
              <a:rPr lang="cs-CZ" sz="2000" dirty="0">
                <a:latin typeface="Arial" panose="020B0604020202020204" pitchFamily="34" charset="0"/>
                <a:cs typeface="Arial" panose="020B0604020202020204" pitchFamily="34" charset="0"/>
              </a:rPr>
              <a:t>to </a:t>
            </a:r>
            <a:r>
              <a:rPr lang="cs-CZ" sz="2000" dirty="0" err="1">
                <a:latin typeface="Arial" panose="020B0604020202020204" pitchFamily="34" charset="0"/>
                <a:cs typeface="Arial" panose="020B0604020202020204" pitchFamily="34" charset="0"/>
              </a:rPr>
              <a:t>consolidate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wealth</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over</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generations</a:t>
            </a:r>
            <a:endParaRPr lang="cs-CZ" sz="2000" dirty="0">
              <a:latin typeface="Arial" panose="020B0604020202020204" pitchFamily="34" charset="0"/>
              <a:cs typeface="Arial" panose="020B0604020202020204" pitchFamily="34" charset="0"/>
            </a:endParaRPr>
          </a:p>
          <a:p>
            <a:r>
              <a:rPr lang="cs-CZ" sz="2000" dirty="0">
                <a:latin typeface="Arial" panose="020B0604020202020204" pitchFamily="34" charset="0"/>
                <a:cs typeface="Arial" panose="020B0604020202020204" pitchFamily="34" charset="0"/>
              </a:rPr>
              <a:t>T</a:t>
            </a:r>
            <a:r>
              <a:rPr lang="en-US" sz="2000" dirty="0" err="1">
                <a:latin typeface="Arial" panose="020B0604020202020204" pitchFamily="34" charset="0"/>
                <a:cs typeface="Arial" panose="020B0604020202020204" pitchFamily="34" charset="0"/>
              </a:rPr>
              <a:t>ransition</a:t>
            </a:r>
            <a:r>
              <a:rPr lang="en-US" sz="2000" dirty="0">
                <a:latin typeface="Arial" panose="020B0604020202020204" pitchFamily="34" charset="0"/>
                <a:cs typeface="Arial" panose="020B0604020202020204" pitchFamily="34" charset="0"/>
              </a:rPr>
              <a:t> to monogamous inheritance should be accompanied by cultural norms promoting paternity certainty</a:t>
            </a:r>
            <a:endParaRPr lang="cs-CZ" sz="2000" dirty="0">
              <a:latin typeface="Arial" panose="020B0604020202020204" pitchFamily="34" charset="0"/>
              <a:cs typeface="Arial" panose="020B0604020202020204" pitchFamily="34" charset="0"/>
            </a:endParaRPr>
          </a:p>
        </p:txBody>
      </p:sp>
      <p:sp>
        <p:nvSpPr>
          <p:cNvPr id="3" name="Nadpis 1"/>
          <p:cNvSpPr txBox="1">
            <a:spLocks/>
          </p:cNvSpPr>
          <p:nvPr/>
        </p:nvSpPr>
        <p:spPr bwMode="auto">
          <a:xfrm>
            <a:off x="685800" y="333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cs-CZ" altLang="cs-CZ" b="1" dirty="0" err="1">
                <a:solidFill>
                  <a:schemeClr val="accent1">
                    <a:lumMod val="75000"/>
                  </a:schemeClr>
                </a:solidFill>
              </a:rPr>
              <a:t>Why</a:t>
            </a:r>
            <a:r>
              <a:rPr lang="cs-CZ" altLang="cs-CZ" b="1" dirty="0">
                <a:solidFill>
                  <a:schemeClr val="accent1">
                    <a:lumMod val="75000"/>
                  </a:schemeClr>
                </a:solidFill>
              </a:rPr>
              <a:t> </a:t>
            </a:r>
            <a:r>
              <a:rPr lang="cs-CZ" altLang="cs-CZ" b="1" dirty="0" err="1">
                <a:solidFill>
                  <a:schemeClr val="accent1">
                    <a:lumMod val="75000"/>
                  </a:schemeClr>
                </a:solidFill>
              </a:rPr>
              <a:t>monogamy</a:t>
            </a:r>
            <a:r>
              <a:rPr lang="cs-CZ" altLang="cs-CZ" b="1" dirty="0">
                <a:solidFill>
                  <a:schemeClr val="accent1">
                    <a:lumMod val="75000"/>
                  </a:schemeClr>
                </a:solidFill>
              </a:rPr>
              <a:t>?</a:t>
            </a:r>
          </a:p>
        </p:txBody>
      </p:sp>
      <p:pic>
        <p:nvPicPr>
          <p:cNvPr id="4" name="Obrázek 3"/>
          <p:cNvPicPr>
            <a:picLocks noChangeAspect="1"/>
          </p:cNvPicPr>
          <p:nvPr/>
        </p:nvPicPr>
        <p:blipFill>
          <a:blip r:embed="rId3"/>
          <a:stretch>
            <a:fillRect/>
          </a:stretch>
        </p:blipFill>
        <p:spPr>
          <a:xfrm>
            <a:off x="5443668" y="1146474"/>
            <a:ext cx="3282010" cy="2599295"/>
          </a:xfrm>
          <a:prstGeom prst="rect">
            <a:avLst/>
          </a:prstGeom>
        </p:spPr>
      </p:pic>
      <p:pic>
        <p:nvPicPr>
          <p:cNvPr id="5" name="Picture 5" descr="undefin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0132" y="4149638"/>
            <a:ext cx="3121959" cy="2009683"/>
          </a:xfrm>
          <a:prstGeom prst="rect">
            <a:avLst/>
          </a:prstGeom>
          <a:noFill/>
          <a:extLst>
            <a:ext uri="{909E8E84-426E-40DD-AFC4-6F175D3DCCD1}">
              <a14:hiddenFill xmlns:a14="http://schemas.microsoft.com/office/drawing/2010/main">
                <a:solidFill>
                  <a:srgbClr val="FFFFFF"/>
                </a:solidFill>
              </a14:hiddenFill>
            </a:ext>
          </a:extLst>
        </p:spPr>
      </p:pic>
      <p:sp>
        <p:nvSpPr>
          <p:cNvPr id="9" name="Line 6"/>
          <p:cNvSpPr>
            <a:spLocks noChangeShapeType="1"/>
          </p:cNvSpPr>
          <p:nvPr/>
        </p:nvSpPr>
        <p:spPr bwMode="auto">
          <a:xfrm flipH="1">
            <a:off x="8469775" y="3424675"/>
            <a:ext cx="0" cy="572737"/>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10" name="TextovéPole 9"/>
          <p:cNvSpPr txBox="1"/>
          <p:nvPr/>
        </p:nvSpPr>
        <p:spPr>
          <a:xfrm>
            <a:off x="8582550" y="3387877"/>
            <a:ext cx="397866" cy="646331"/>
          </a:xfrm>
          <a:prstGeom prst="rect">
            <a:avLst/>
          </a:prstGeom>
          <a:noFill/>
        </p:spPr>
        <p:txBody>
          <a:bodyPr wrap="none" rtlCol="0">
            <a:spAutoFit/>
          </a:bodyPr>
          <a:lstStyle/>
          <a:p>
            <a:r>
              <a:rPr lang="cs-CZ" sz="3600" b="1" dirty="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174169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p:cNvPicPr>
            <a:picLocks noChangeAspect="1"/>
          </p:cNvPicPr>
          <p:nvPr/>
        </p:nvPicPr>
        <p:blipFill>
          <a:blip r:embed="rId3"/>
          <a:stretch>
            <a:fillRect/>
          </a:stretch>
        </p:blipFill>
        <p:spPr>
          <a:xfrm>
            <a:off x="3737693" y="1575724"/>
            <a:ext cx="4804424" cy="4910632"/>
          </a:xfrm>
          <a:prstGeom prst="rect">
            <a:avLst/>
          </a:prstGeom>
        </p:spPr>
      </p:pic>
      <p:sp>
        <p:nvSpPr>
          <p:cNvPr id="4" name="Nadpis 1"/>
          <p:cNvSpPr txBox="1">
            <a:spLocks/>
          </p:cNvSpPr>
          <p:nvPr/>
        </p:nvSpPr>
        <p:spPr bwMode="auto">
          <a:xfrm>
            <a:off x="685800" y="333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cs-CZ" altLang="cs-CZ" b="1" dirty="0" err="1">
                <a:solidFill>
                  <a:schemeClr val="accent1">
                    <a:lumMod val="75000"/>
                  </a:schemeClr>
                </a:solidFill>
              </a:rPr>
              <a:t>Competing</a:t>
            </a:r>
            <a:r>
              <a:rPr lang="cs-CZ" altLang="cs-CZ" b="1" dirty="0">
                <a:solidFill>
                  <a:schemeClr val="accent1">
                    <a:lumMod val="75000"/>
                  </a:schemeClr>
                </a:solidFill>
              </a:rPr>
              <a:t> </a:t>
            </a:r>
            <a:r>
              <a:rPr lang="cs-CZ" altLang="cs-CZ" b="1" dirty="0" err="1">
                <a:solidFill>
                  <a:schemeClr val="accent1">
                    <a:lumMod val="75000"/>
                  </a:schemeClr>
                </a:solidFill>
              </a:rPr>
              <a:t>theories</a:t>
            </a:r>
            <a:r>
              <a:rPr lang="cs-CZ" altLang="cs-CZ" b="1" dirty="0">
                <a:solidFill>
                  <a:schemeClr val="accent1">
                    <a:lumMod val="75000"/>
                  </a:schemeClr>
                </a:solidFill>
              </a:rPr>
              <a:t>…</a:t>
            </a:r>
          </a:p>
        </p:txBody>
      </p:sp>
      <p:sp>
        <p:nvSpPr>
          <p:cNvPr id="5" name="Zástupný symbol pro obsah 2"/>
          <p:cNvSpPr txBox="1">
            <a:spLocks/>
          </p:cNvSpPr>
          <p:nvPr/>
        </p:nvSpPr>
        <p:spPr>
          <a:xfrm>
            <a:off x="685799" y="1742302"/>
            <a:ext cx="2462515"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cs-CZ" sz="2000" dirty="0">
                <a:latin typeface="Arial" panose="020B0604020202020204" pitchFamily="34" charset="0"/>
                <a:cs typeface="Arial" panose="020B0604020202020204" pitchFamily="34" charset="0"/>
              </a:rPr>
              <a:t>Not </a:t>
            </a:r>
            <a:r>
              <a:rPr lang="cs-CZ" sz="2000" dirty="0" err="1">
                <a:latin typeface="Arial" panose="020B0604020202020204" pitchFamily="34" charset="0"/>
                <a:cs typeface="Arial" panose="020B0604020202020204" pitchFamily="34" charset="0"/>
              </a:rPr>
              <a:t>mutually</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exclusive</a:t>
            </a:r>
            <a:endParaRPr lang="cs-CZ" sz="2000" dirty="0">
              <a:latin typeface="Arial" panose="020B0604020202020204" pitchFamily="34" charset="0"/>
              <a:cs typeface="Arial" panose="020B0604020202020204" pitchFamily="34" charset="0"/>
            </a:endParaRPr>
          </a:p>
          <a:p>
            <a:r>
              <a:rPr lang="cs-CZ" sz="2000" dirty="0">
                <a:latin typeface="Arial" panose="020B0604020202020204" pitchFamily="34" charset="0"/>
                <a:cs typeface="Arial" panose="020B0604020202020204" pitchFamily="34" charset="0"/>
              </a:rPr>
              <a:t>But </a:t>
            </a:r>
            <a:r>
              <a:rPr lang="cs-CZ" sz="2000" dirty="0" err="1">
                <a:latin typeface="Arial" panose="020B0604020202020204" pitchFamily="34" charset="0"/>
                <a:cs typeface="Arial" panose="020B0604020202020204" pitchFamily="34" charset="0"/>
              </a:rPr>
              <a:t>some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of</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them</a:t>
            </a:r>
            <a:r>
              <a:rPr lang="cs-CZ" sz="2000" dirty="0">
                <a:latin typeface="Arial" panose="020B0604020202020204" pitchFamily="34" charset="0"/>
                <a:cs typeface="Arial" panose="020B0604020202020204" pitchFamily="34" charset="0"/>
              </a:rPr>
              <a:t> are in </a:t>
            </a:r>
            <a:r>
              <a:rPr lang="cs-CZ" sz="2000" dirty="0" err="1">
                <a:latin typeface="Arial" panose="020B0604020202020204" pitchFamily="34" charset="0"/>
                <a:cs typeface="Arial" panose="020B0604020202020204" pitchFamily="34" charset="0"/>
              </a:rPr>
              <a:t>conflict</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with</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historical</a:t>
            </a:r>
            <a:r>
              <a:rPr lang="cs-CZ" sz="2000" dirty="0">
                <a:latin typeface="Arial" panose="020B0604020202020204" pitchFamily="34" charset="0"/>
                <a:cs typeface="Arial" panose="020B0604020202020204" pitchFamily="34" charset="0"/>
              </a:rPr>
              <a:t> and </a:t>
            </a:r>
            <a:r>
              <a:rPr lang="cs-CZ" sz="2000" dirty="0" err="1">
                <a:latin typeface="Arial" panose="020B0604020202020204" pitchFamily="34" charset="0"/>
                <a:cs typeface="Arial" panose="020B0604020202020204" pitchFamily="34" charset="0"/>
              </a:rPr>
              <a:t>ethnographic</a:t>
            </a:r>
            <a:r>
              <a:rPr lang="cs-CZ" sz="2000" dirty="0">
                <a:latin typeface="Arial" panose="020B0604020202020204" pitchFamily="34" charset="0"/>
                <a:cs typeface="Arial" panose="020B0604020202020204" pitchFamily="34" charset="0"/>
              </a:rPr>
              <a:t> evidence</a:t>
            </a:r>
          </a:p>
          <a:p>
            <a:r>
              <a:rPr lang="cs-CZ" sz="2000" dirty="0" err="1">
                <a:latin typeface="Arial" panose="020B0604020202020204" pitchFamily="34" charset="0"/>
                <a:cs typeface="Arial" panose="020B0604020202020204" pitchFamily="34" charset="0"/>
              </a:rPr>
              <a:t>Some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putative</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causes</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of</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monogamy</a:t>
            </a:r>
            <a:r>
              <a:rPr lang="cs-CZ" sz="2000" dirty="0">
                <a:latin typeface="Arial" panose="020B0604020202020204" pitchFamily="34" charset="0"/>
                <a:cs typeface="Arial" panose="020B0604020202020204" pitchFamily="34" charset="0"/>
              </a:rPr>
              <a:t> are </a:t>
            </a:r>
            <a:r>
              <a:rPr lang="cs-CZ" sz="2000" dirty="0" err="1">
                <a:latin typeface="Arial" panose="020B0604020202020204" pitchFamily="34" charset="0"/>
                <a:cs typeface="Arial" panose="020B0604020202020204" pitchFamily="34" charset="0"/>
              </a:rPr>
              <a:t>too</a:t>
            </a:r>
            <a:r>
              <a:rPr lang="cs-CZ" sz="2000" dirty="0">
                <a:latin typeface="Arial" panose="020B0604020202020204" pitchFamily="34" charset="0"/>
                <a:cs typeface="Arial" panose="020B0604020202020204" pitchFamily="34" charset="0"/>
              </a:rPr>
              <a:t> </a:t>
            </a:r>
            <a:r>
              <a:rPr lang="cs-CZ" sz="2000" dirty="0" err="1">
                <a:latin typeface="Arial" panose="020B0604020202020204" pitchFamily="34" charset="0"/>
                <a:cs typeface="Arial" panose="020B0604020202020204" pitchFamily="34" charset="0"/>
              </a:rPr>
              <a:t>young</a:t>
            </a:r>
            <a:endParaRPr lang="cs-CZ" sz="2000" dirty="0">
              <a:latin typeface="Arial" panose="020B0604020202020204" pitchFamily="34" charset="0"/>
              <a:cs typeface="Arial" panose="020B0604020202020204" pitchFamily="34" charset="0"/>
            </a:endParaRPr>
          </a:p>
          <a:p>
            <a:r>
              <a:rPr lang="cs-CZ" sz="2000" dirty="0" err="1">
                <a:latin typeface="Arial" panose="020B0604020202020204" pitchFamily="34" charset="0"/>
                <a:cs typeface="Arial" panose="020B0604020202020204" pitchFamily="34" charset="0"/>
              </a:rPr>
              <a:t>Too</a:t>
            </a:r>
            <a:r>
              <a:rPr lang="cs-CZ" sz="2000" dirty="0">
                <a:latin typeface="Arial" panose="020B0604020202020204" pitchFamily="34" charset="0"/>
                <a:cs typeface="Arial" panose="020B0604020202020204" pitchFamily="34" charset="0"/>
              </a:rPr>
              <a:t> many </a:t>
            </a:r>
            <a:r>
              <a:rPr lang="cs-CZ" sz="2000" dirty="0" err="1">
                <a:latin typeface="Arial" panose="020B0604020202020204" pitchFamily="34" charset="0"/>
                <a:cs typeface="Arial" panose="020B0604020202020204" pitchFamily="34" charset="0"/>
              </a:rPr>
              <a:t>predictors</a:t>
            </a:r>
            <a:r>
              <a:rPr lang="cs-CZ"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7607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délník 7"/>
          <p:cNvSpPr/>
          <p:nvPr/>
        </p:nvSpPr>
        <p:spPr>
          <a:xfrm>
            <a:off x="985818" y="315884"/>
            <a:ext cx="7148716" cy="6267795"/>
          </a:xfrm>
          <a:prstGeom prst="rect">
            <a:avLst/>
          </a:prstGeom>
        </p:spPr>
        <p:txBody>
          <a:bodyPr anchor="ctr" anchorCtr="0"/>
          <a:lstStyle/>
          <a:p>
            <a:pPr algn="ctr" fontAlgn="base">
              <a:spcBef>
                <a:spcPct val="0"/>
              </a:spcBef>
              <a:spcAft>
                <a:spcPct val="0"/>
              </a:spcAft>
            </a:pPr>
            <a:r>
              <a:rPr lang="cs-CZ" sz="4400" b="1" kern="0" dirty="0" err="1">
                <a:solidFill>
                  <a:schemeClr val="accent1">
                    <a:lumMod val="75000"/>
                  </a:schemeClr>
                </a:solidFill>
                <a:latin typeface="Arial" panose="020B0604020202020204" pitchFamily="34" charset="0"/>
                <a:ea typeface="Arial Unicode MS"/>
                <a:cs typeface="Arial" panose="020B0604020202020204" pitchFamily="34" charset="0"/>
              </a:rPr>
              <a:t>Practical</a:t>
            </a:r>
            <a:r>
              <a:rPr lang="cs-CZ" sz="4400" b="1" kern="0" dirty="0">
                <a:solidFill>
                  <a:schemeClr val="accent1">
                    <a:lumMod val="75000"/>
                  </a:schemeClr>
                </a:solidFill>
                <a:latin typeface="Arial" panose="020B0604020202020204" pitchFamily="34" charset="0"/>
                <a:ea typeface="Arial Unicode MS"/>
                <a:cs typeface="Arial" panose="020B0604020202020204" pitchFamily="34" charset="0"/>
              </a:rPr>
              <a:t>, part 2</a:t>
            </a:r>
            <a:endParaRPr lang="cs-CZ" sz="3200" b="1" kern="0" dirty="0">
              <a:latin typeface="Arial" panose="020B0604020202020204" pitchFamily="34" charset="0"/>
              <a:ea typeface="Arial Unicode MS"/>
              <a:cs typeface="Arial" panose="020B0604020202020204" pitchFamily="34" charset="0"/>
            </a:endParaRPr>
          </a:p>
        </p:txBody>
      </p:sp>
    </p:spTree>
    <p:extLst>
      <p:ext uri="{BB962C8B-B14F-4D97-AF65-F5344CB8AC3E}">
        <p14:creationId xmlns:p14="http://schemas.microsoft.com/office/powerpoint/2010/main" val="1888697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15938" y="333377"/>
            <a:ext cx="7993062" cy="1260645"/>
          </a:xfrm>
          <a:prstGeom prst="rect">
            <a:avLst/>
          </a:prstGeom>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Problems</a:t>
            </a:r>
            <a:r>
              <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rPr>
              <a:t> and </a:t>
            </a:r>
            <a:r>
              <a:rPr lang="cs-CZ" altLang="cs-CZ" sz="3200" b="1" kern="0" dirty="0" err="1">
                <a:solidFill>
                  <a:schemeClr val="accent1">
                    <a:lumMod val="75000"/>
                  </a:schemeClr>
                </a:solidFill>
                <a:latin typeface="Arial" panose="020B0604020202020204" pitchFamily="34" charset="0"/>
                <a:ea typeface="Arial Unicode MS"/>
                <a:cs typeface="Arial" panose="020B0604020202020204" pitchFamily="34" charset="0"/>
              </a:rPr>
              <a:t>limitations</a:t>
            </a:r>
            <a:endParaRPr lang="cs-CZ" altLang="cs-CZ" sz="3200" b="1" kern="0" dirty="0">
              <a:solidFill>
                <a:schemeClr val="accent1">
                  <a:lumMod val="75000"/>
                </a:schemeClr>
              </a:solidFill>
              <a:latin typeface="Arial" panose="020B0604020202020204" pitchFamily="34" charset="0"/>
              <a:ea typeface="Arial Unicode MS"/>
              <a:cs typeface="Arial" panose="020B0604020202020204" pitchFamily="34" charset="0"/>
            </a:endParaRPr>
          </a:p>
        </p:txBody>
      </p:sp>
      <p:sp>
        <p:nvSpPr>
          <p:cNvPr id="5" name="Zástupný symbol pro obsah 2"/>
          <p:cNvSpPr txBox="1">
            <a:spLocks/>
          </p:cNvSpPr>
          <p:nvPr/>
        </p:nvSpPr>
        <p:spPr>
          <a:xfrm>
            <a:off x="685798" y="1742302"/>
            <a:ext cx="4291316" cy="457747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spcBef>
                <a:spcPct val="0"/>
              </a:spcBef>
            </a:pPr>
            <a:r>
              <a:rPr lang="cs-CZ" altLang="cs-CZ" sz="2400" dirty="0" err="1">
                <a:latin typeface="Arial" panose="020B0604020202020204" pitchFamily="34" charset="0"/>
                <a:cs typeface="Arial" panose="020B0604020202020204" pitchFamily="34" charset="0"/>
              </a:rPr>
              <a:t>All</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models</a:t>
            </a:r>
            <a:r>
              <a:rPr lang="cs-CZ" altLang="cs-CZ" sz="2400" dirty="0">
                <a:latin typeface="Arial" panose="020B0604020202020204" pitchFamily="34" charset="0"/>
                <a:cs typeface="Arial" panose="020B0604020202020204" pitchFamily="34" charset="0"/>
              </a:rPr>
              <a:t> are </a:t>
            </a:r>
            <a:r>
              <a:rPr lang="cs-CZ" altLang="cs-CZ" sz="2400" dirty="0" err="1">
                <a:latin typeface="Arial" panose="020B0604020202020204" pitchFamily="34" charset="0"/>
                <a:cs typeface="Arial" panose="020B0604020202020204" pitchFamily="34" charset="0"/>
              </a:rPr>
              <a:t>wrong</a:t>
            </a:r>
            <a:r>
              <a:rPr lang="cs-CZ" altLang="cs-CZ" sz="2400" dirty="0">
                <a:latin typeface="Arial" panose="020B0604020202020204" pitchFamily="34" charset="0"/>
                <a:cs typeface="Arial" panose="020B0604020202020204" pitchFamily="34" charset="0"/>
              </a:rPr>
              <a:t> but </a:t>
            </a:r>
            <a:r>
              <a:rPr lang="cs-CZ" altLang="cs-CZ" sz="2400" dirty="0" err="1">
                <a:latin typeface="Arial" panose="020B0604020202020204" pitchFamily="34" charset="0"/>
                <a:cs typeface="Arial" panose="020B0604020202020204" pitchFamily="34" charset="0"/>
              </a:rPr>
              <a:t>some</a:t>
            </a:r>
            <a:r>
              <a:rPr lang="cs-CZ" altLang="cs-CZ" sz="2400" dirty="0">
                <a:latin typeface="Arial" panose="020B0604020202020204" pitchFamily="34" charset="0"/>
                <a:cs typeface="Arial" panose="020B0604020202020204" pitchFamily="34" charset="0"/>
              </a:rPr>
              <a:t> are </a:t>
            </a:r>
            <a:r>
              <a:rPr lang="cs-CZ" altLang="cs-CZ" sz="2400" dirty="0" err="1">
                <a:latin typeface="Arial" panose="020B0604020202020204" pitchFamily="34" charset="0"/>
                <a:cs typeface="Arial" panose="020B0604020202020204" pitchFamily="34" charset="0"/>
              </a:rPr>
              <a:t>useful</a:t>
            </a:r>
            <a:endParaRPr lang="cs-CZ" altLang="cs-CZ" sz="2400" dirty="0">
              <a:latin typeface="Arial" panose="020B0604020202020204" pitchFamily="34" charset="0"/>
              <a:cs typeface="Arial" panose="020B0604020202020204" pitchFamily="34" charset="0"/>
            </a:endParaRPr>
          </a:p>
          <a:p>
            <a:pPr>
              <a:spcBef>
                <a:spcPct val="0"/>
              </a:spcBef>
            </a:pPr>
            <a:r>
              <a:rPr lang="cs-CZ" altLang="cs-CZ" sz="2400" dirty="0" err="1">
                <a:latin typeface="Arial" panose="020B0604020202020204" pitchFamily="34" charset="0"/>
                <a:cs typeface="Arial" panose="020B0604020202020204" pitchFamily="34" charset="0"/>
              </a:rPr>
              <a:t>Tree</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uncertainty</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topology</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or</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branch</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lengths</a:t>
            </a:r>
            <a:r>
              <a:rPr lang="cs-CZ" altLang="cs-CZ" sz="2400" dirty="0">
                <a:latin typeface="Arial" panose="020B0604020202020204" pitchFamily="34" charset="0"/>
                <a:cs typeface="Arial" panose="020B0604020202020204" pitchFamily="34" charset="0"/>
              </a:rPr>
              <a:t>)</a:t>
            </a:r>
          </a:p>
          <a:p>
            <a:pPr>
              <a:spcBef>
                <a:spcPct val="0"/>
              </a:spcBef>
            </a:pPr>
            <a:r>
              <a:rPr lang="cs-CZ" altLang="cs-CZ" sz="2400" dirty="0" err="1">
                <a:latin typeface="Arial" panose="020B0604020202020204" pitchFamily="34" charset="0"/>
                <a:cs typeface="Arial" panose="020B0604020202020204" pitchFamily="34" charset="0"/>
              </a:rPr>
              <a:t>Trait</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uncertainty</a:t>
            </a:r>
            <a:r>
              <a:rPr lang="cs-CZ" altLang="cs-CZ" sz="2400" dirty="0">
                <a:latin typeface="Arial" panose="020B0604020202020204" pitchFamily="34" charset="0"/>
                <a:cs typeface="Arial" panose="020B0604020202020204" pitchFamily="34" charset="0"/>
              </a:rPr>
              <a:t> (u</a:t>
            </a:r>
            <a:r>
              <a:rPr lang="en-US" altLang="cs-CZ" sz="2400" dirty="0">
                <a:latin typeface="Arial" panose="020B0604020202020204" pitchFamily="34" charset="0"/>
                <a:cs typeface="Arial" panose="020B0604020202020204" pitchFamily="34" charset="0"/>
              </a:rPr>
              <a:t>n</a:t>
            </a:r>
            <a:r>
              <a:rPr lang="cs-CZ" altLang="cs-CZ" sz="2400" dirty="0" err="1">
                <a:latin typeface="Arial" panose="020B0604020202020204" pitchFamily="34" charset="0"/>
                <a:cs typeface="Arial" panose="020B0604020202020204" pitchFamily="34" charset="0"/>
              </a:rPr>
              <a:t>known</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or</a:t>
            </a:r>
            <a:r>
              <a:rPr lang="cs-CZ" altLang="cs-CZ" sz="2400" dirty="0">
                <a:latin typeface="Arial" panose="020B0604020202020204" pitchFamily="34" charset="0"/>
                <a:cs typeface="Arial" panose="020B0604020202020204" pitchFamily="34" charset="0"/>
              </a:rPr>
              <a:t> cod</a:t>
            </a:r>
            <a:r>
              <a:rPr lang="en-US" altLang="cs-CZ" sz="2400" dirty="0" err="1">
                <a:latin typeface="Arial" panose="020B0604020202020204" pitchFamily="34" charset="0"/>
                <a:cs typeface="Arial" panose="020B0604020202020204" pitchFamily="34" charset="0"/>
              </a:rPr>
              <a:t>i</a:t>
            </a:r>
            <a:r>
              <a:rPr lang="cs-CZ" altLang="cs-CZ" sz="2400" dirty="0" err="1">
                <a:latin typeface="Arial" panose="020B0604020202020204" pitchFamily="34" charset="0"/>
                <a:cs typeface="Arial" panose="020B0604020202020204" pitchFamily="34" charset="0"/>
              </a:rPr>
              <a:t>ng</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limitations</a:t>
            </a:r>
            <a:r>
              <a:rPr lang="cs-CZ" altLang="cs-CZ" sz="2400" dirty="0">
                <a:latin typeface="Arial" panose="020B0604020202020204" pitchFamily="34" charset="0"/>
                <a:cs typeface="Arial" panose="020B0604020202020204" pitchFamily="34" charset="0"/>
              </a:rPr>
              <a:t>)</a:t>
            </a:r>
          </a:p>
          <a:p>
            <a:pPr>
              <a:spcBef>
                <a:spcPct val="0"/>
              </a:spcBef>
            </a:pPr>
            <a:r>
              <a:rPr lang="cs-CZ" altLang="cs-CZ" sz="2400" dirty="0">
                <a:latin typeface="Arial" panose="020B0604020202020204" pitchFamily="34" charset="0"/>
                <a:cs typeface="Arial" panose="020B0604020202020204" pitchFamily="34" charset="0"/>
              </a:rPr>
              <a:t>Model </a:t>
            </a:r>
            <a:r>
              <a:rPr lang="cs-CZ" altLang="cs-CZ" sz="2400" dirty="0" err="1">
                <a:latin typeface="Arial" panose="020B0604020202020204" pitchFamily="34" charset="0"/>
                <a:cs typeface="Arial" panose="020B0604020202020204" pitchFamily="34" charset="0"/>
              </a:rPr>
              <a:t>uncertainty</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optimality</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criteria</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or</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models</a:t>
            </a:r>
            <a:r>
              <a:rPr lang="cs-CZ" altLang="cs-CZ" sz="2400" dirty="0">
                <a:latin typeface="Arial" panose="020B0604020202020204" pitchFamily="34" charset="0"/>
                <a:cs typeface="Arial" panose="020B0604020202020204" pitchFamily="34" charset="0"/>
              </a:rPr>
              <a:t> such as BM do not </a:t>
            </a:r>
            <a:r>
              <a:rPr lang="cs-CZ" altLang="cs-CZ" sz="2400" dirty="0" err="1">
                <a:latin typeface="Arial" panose="020B0604020202020204" pitchFamily="34" charset="0"/>
                <a:cs typeface="Arial" panose="020B0604020202020204" pitchFamily="34" charset="0"/>
              </a:rPr>
              <a:t>accurately</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represent</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how</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evolution</a:t>
            </a:r>
            <a:r>
              <a:rPr lang="cs-CZ" altLang="cs-CZ" sz="2400" dirty="0">
                <a:latin typeface="Arial" panose="020B0604020202020204" pitchFamily="34" charset="0"/>
                <a:cs typeface="Arial" panose="020B0604020202020204" pitchFamily="34" charset="0"/>
              </a:rPr>
              <a:t> </a:t>
            </a:r>
            <a:r>
              <a:rPr lang="cs-CZ" altLang="cs-CZ" sz="2400" dirty="0" err="1">
                <a:latin typeface="Arial" panose="020B0604020202020204" pitchFamily="34" charset="0"/>
                <a:cs typeface="Arial" panose="020B0604020202020204" pitchFamily="34" charset="0"/>
              </a:rPr>
              <a:t>works</a:t>
            </a:r>
            <a:r>
              <a:rPr lang="cs-CZ" altLang="cs-CZ" sz="2400" dirty="0">
                <a:latin typeface="Arial" panose="020B0604020202020204" pitchFamily="34" charset="0"/>
                <a:cs typeface="Arial" panose="020B0604020202020204" pitchFamily="34" charset="0"/>
              </a:rPr>
              <a:t>)…</a:t>
            </a:r>
          </a:p>
          <a:p>
            <a:pPr>
              <a:spcBef>
                <a:spcPct val="0"/>
              </a:spcBef>
            </a:pPr>
            <a:endParaRPr lang="cs-CZ" sz="2400" dirty="0">
              <a:latin typeface="Arial" panose="020B0604020202020204" pitchFamily="34" charset="0"/>
              <a:cs typeface="Arial" panose="020B0604020202020204" pitchFamily="34" charset="0"/>
            </a:endParaRPr>
          </a:p>
        </p:txBody>
      </p:sp>
      <p:pic>
        <p:nvPicPr>
          <p:cNvPr id="6" name="Obráze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2256" y="1594022"/>
            <a:ext cx="3221523" cy="4210600"/>
          </a:xfrm>
          <a:prstGeom prst="rect">
            <a:avLst/>
          </a:prstGeom>
        </p:spPr>
      </p:pic>
      <p:sp>
        <p:nvSpPr>
          <p:cNvPr id="7" name="Obdélník 6"/>
          <p:cNvSpPr/>
          <p:nvPr/>
        </p:nvSpPr>
        <p:spPr>
          <a:xfrm>
            <a:off x="6758102" y="5996167"/>
            <a:ext cx="2005677" cy="369332"/>
          </a:xfrm>
          <a:prstGeom prst="rect">
            <a:avLst/>
          </a:prstGeom>
        </p:spPr>
        <p:txBody>
          <a:bodyPr wrap="none">
            <a:spAutoFit/>
          </a:bodyPr>
          <a:lstStyle/>
          <a:p>
            <a:r>
              <a:rPr lang="cs-CZ" dirty="0" err="1">
                <a:latin typeface="Arial" panose="020B0604020202020204" pitchFamily="34" charset="0"/>
                <a:cs typeface="Arial" panose="020B0604020202020204" pitchFamily="34" charset="0"/>
              </a:rPr>
              <a:t>Kirby</a:t>
            </a:r>
            <a:r>
              <a:rPr lang="en-US" dirty="0">
                <a:latin typeface="Arial" panose="020B0604020202020204" pitchFamily="34" charset="0"/>
                <a:cs typeface="Arial" panose="020B0604020202020204" pitchFamily="34" charset="0"/>
              </a:rPr>
              <a:t> et al. (20</a:t>
            </a:r>
            <a:r>
              <a:rPr lang="cs-CZ" dirty="0">
                <a:latin typeface="Arial" panose="020B0604020202020204" pitchFamily="34" charset="0"/>
                <a:cs typeface="Arial" panose="020B0604020202020204" pitchFamily="34" charset="0"/>
              </a:rPr>
              <a:t>16</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9421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4"/>
          <p:cNvSpPr>
            <a:spLocks noChangeArrowheads="1"/>
          </p:cNvSpPr>
          <p:nvPr/>
        </p:nvSpPr>
        <p:spPr bwMode="auto">
          <a:xfrm>
            <a:off x="323850" y="3584575"/>
            <a:ext cx="8496300" cy="3013075"/>
          </a:xfrm>
          <a:prstGeom prst="rect">
            <a:avLst/>
          </a:prstGeom>
          <a:solidFill>
            <a:schemeClr val="bg1"/>
          </a:solidFill>
          <a:ln>
            <a:noFill/>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cs-CZ" altLang="cs-CZ" sz="2400">
              <a:latin typeface="Times New Roman" panose="02020603050405020304" pitchFamily="18" charset="0"/>
            </a:endParaRPr>
          </a:p>
        </p:txBody>
      </p:sp>
      <p:pic>
        <p:nvPicPr>
          <p:cNvPr id="311299" name="Obrázek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686175"/>
            <a:ext cx="6434137"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300" name="Rectangle 10"/>
          <p:cNvSpPr>
            <a:spLocks noChangeArrowheads="1"/>
          </p:cNvSpPr>
          <p:nvPr/>
        </p:nvSpPr>
        <p:spPr bwMode="auto">
          <a:xfrm>
            <a:off x="6994788" y="3866976"/>
            <a:ext cx="1701551"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90000"/>
              </a:lnSpc>
              <a:buFontTx/>
              <a:buNone/>
            </a:pPr>
            <a:endParaRPr lang="cs-CZ" altLang="cs-CZ" sz="1800" dirty="0">
              <a:solidFill>
                <a:srgbClr val="003399"/>
              </a:solidFill>
            </a:endParaRPr>
          </a:p>
          <a:p>
            <a:pPr algn="ctr">
              <a:lnSpc>
                <a:spcPct val="90000"/>
              </a:lnSpc>
              <a:buFontTx/>
              <a:buNone/>
            </a:pPr>
            <a:r>
              <a:rPr lang="en-US" altLang="cs-CZ" sz="1800" dirty="0">
                <a:solidFill>
                  <a:srgbClr val="003399"/>
                </a:solidFill>
              </a:rPr>
              <a:t>male</a:t>
            </a:r>
            <a:r>
              <a:rPr lang="cs-CZ" altLang="cs-CZ" sz="1800" dirty="0">
                <a:solidFill>
                  <a:srgbClr val="003399"/>
                </a:solidFill>
              </a:rPr>
              <a:t> (</a:t>
            </a:r>
            <a:r>
              <a:rPr lang="en-US" altLang="cs-CZ" sz="1800" dirty="0" err="1">
                <a:solidFill>
                  <a:srgbClr val="003399"/>
                </a:solidFill>
              </a:rPr>
              <a:t>femal</a:t>
            </a:r>
            <a:r>
              <a:rPr lang="cs-CZ" altLang="cs-CZ" sz="1800" dirty="0">
                <a:solidFill>
                  <a:srgbClr val="003399"/>
                </a:solidFill>
              </a:rPr>
              <a:t>e</a:t>
            </a:r>
          </a:p>
          <a:p>
            <a:pPr algn="ctr">
              <a:lnSpc>
                <a:spcPct val="90000"/>
              </a:lnSpc>
              <a:buFontTx/>
              <a:buNone/>
            </a:pPr>
            <a:r>
              <a:rPr lang="en-US" altLang="cs-CZ" sz="1800" dirty="0">
                <a:solidFill>
                  <a:srgbClr val="003399"/>
                </a:solidFill>
              </a:rPr>
              <a:t>perspective</a:t>
            </a:r>
            <a:r>
              <a:rPr lang="cs-CZ" altLang="cs-CZ" sz="1800" dirty="0">
                <a:solidFill>
                  <a:srgbClr val="003399"/>
                </a:solidFill>
              </a:rPr>
              <a:t>)</a:t>
            </a:r>
          </a:p>
          <a:p>
            <a:pPr algn="ctr">
              <a:lnSpc>
                <a:spcPct val="90000"/>
              </a:lnSpc>
              <a:buFontTx/>
              <a:buNone/>
            </a:pPr>
            <a:endParaRPr lang="cs-CZ" altLang="cs-CZ" sz="1800" dirty="0">
              <a:solidFill>
                <a:srgbClr val="003399"/>
              </a:solidFill>
            </a:endParaRPr>
          </a:p>
          <a:p>
            <a:pPr algn="ctr">
              <a:lnSpc>
                <a:spcPct val="90000"/>
              </a:lnSpc>
              <a:buFontTx/>
              <a:buNone/>
            </a:pPr>
            <a:endParaRPr lang="cs-CZ" altLang="cs-CZ" sz="1800" dirty="0">
              <a:solidFill>
                <a:srgbClr val="003399"/>
              </a:solidFill>
            </a:endParaRPr>
          </a:p>
          <a:p>
            <a:pPr algn="ctr">
              <a:lnSpc>
                <a:spcPct val="90000"/>
              </a:lnSpc>
              <a:buFontTx/>
              <a:buNone/>
            </a:pPr>
            <a:r>
              <a:rPr lang="cs-CZ" altLang="cs-CZ" sz="1800" dirty="0">
                <a:solidFill>
                  <a:srgbClr val="FF0000"/>
                </a:solidFill>
              </a:rPr>
              <a:t> </a:t>
            </a:r>
            <a:r>
              <a:rPr lang="en-US" altLang="cs-CZ" sz="1800" dirty="0">
                <a:solidFill>
                  <a:srgbClr val="FF0000"/>
                </a:solidFill>
              </a:rPr>
              <a:t>female</a:t>
            </a:r>
            <a:r>
              <a:rPr lang="cs-CZ" altLang="cs-CZ" sz="1800" dirty="0">
                <a:solidFill>
                  <a:srgbClr val="FF0000"/>
                </a:solidFill>
              </a:rPr>
              <a:t> (</a:t>
            </a:r>
            <a:r>
              <a:rPr lang="en-US" altLang="cs-CZ" sz="1800" dirty="0">
                <a:solidFill>
                  <a:srgbClr val="FF0000"/>
                </a:solidFill>
              </a:rPr>
              <a:t>male</a:t>
            </a:r>
            <a:endParaRPr lang="cs-CZ" altLang="cs-CZ" sz="1800" dirty="0">
              <a:solidFill>
                <a:srgbClr val="FF0000"/>
              </a:solidFill>
            </a:endParaRPr>
          </a:p>
          <a:p>
            <a:pPr algn="ctr">
              <a:lnSpc>
                <a:spcPct val="90000"/>
              </a:lnSpc>
              <a:buFontTx/>
              <a:buNone/>
            </a:pPr>
            <a:r>
              <a:rPr lang="en-US" altLang="cs-CZ" sz="1800" dirty="0">
                <a:solidFill>
                  <a:srgbClr val="FF0000"/>
                </a:solidFill>
              </a:rPr>
              <a:t>perspective</a:t>
            </a:r>
            <a:r>
              <a:rPr lang="cs-CZ" altLang="cs-CZ" sz="1800" dirty="0">
                <a:solidFill>
                  <a:srgbClr val="FF0000"/>
                </a:solidFill>
              </a:rPr>
              <a:t>)</a:t>
            </a:r>
          </a:p>
        </p:txBody>
      </p:sp>
      <p:sp>
        <p:nvSpPr>
          <p:cNvPr id="97285" name="Obdélník 1"/>
          <p:cNvSpPr>
            <a:spLocks noChangeArrowheads="1"/>
          </p:cNvSpPr>
          <p:nvPr/>
        </p:nvSpPr>
        <p:spPr bwMode="auto">
          <a:xfrm>
            <a:off x="549276" y="1566863"/>
            <a:ext cx="49070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90000"/>
              </a:lnSpc>
              <a:spcBef>
                <a:spcPct val="0"/>
              </a:spcBef>
            </a:pPr>
            <a:r>
              <a:rPr lang="cs-CZ" sz="2400" dirty="0" err="1">
                <a:cs typeface="Arial" panose="020B0604020202020204" pitchFamily="34" charset="0"/>
              </a:rPr>
              <a:t>Sexual</a:t>
            </a:r>
            <a:r>
              <a:rPr lang="cs-CZ" sz="2400" dirty="0">
                <a:cs typeface="Arial" panose="020B0604020202020204" pitchFamily="34" charset="0"/>
              </a:rPr>
              <a:t> </a:t>
            </a:r>
            <a:r>
              <a:rPr lang="cs-CZ" sz="2400" dirty="0" err="1">
                <a:cs typeface="Arial" panose="020B0604020202020204" pitchFamily="34" charset="0"/>
              </a:rPr>
              <a:t>dimorphism</a:t>
            </a:r>
            <a:r>
              <a:rPr lang="cs-CZ" sz="2400" dirty="0">
                <a:cs typeface="Arial" panose="020B0604020202020204" pitchFamily="34" charset="0"/>
              </a:rPr>
              <a:t> and </a:t>
            </a:r>
            <a:r>
              <a:rPr lang="cs-CZ" sz="2400" dirty="0" err="1">
                <a:cs typeface="Arial" panose="020B0604020202020204" pitchFamily="34" charset="0"/>
              </a:rPr>
              <a:t>testes</a:t>
            </a:r>
            <a:r>
              <a:rPr lang="cs-CZ" sz="2400" dirty="0">
                <a:cs typeface="Arial" panose="020B0604020202020204" pitchFamily="34" charset="0"/>
              </a:rPr>
              <a:t> </a:t>
            </a:r>
            <a:r>
              <a:rPr lang="cs-CZ" sz="2400" dirty="0" err="1">
                <a:cs typeface="Arial" panose="020B0604020202020204" pitchFamily="34" charset="0"/>
              </a:rPr>
              <a:t>size</a:t>
            </a:r>
            <a:r>
              <a:rPr lang="cs-CZ" sz="2400" dirty="0">
                <a:cs typeface="Arial" panose="020B0604020202020204" pitchFamily="34" charset="0"/>
              </a:rPr>
              <a:t> as a </a:t>
            </a:r>
            <a:r>
              <a:rPr lang="cs-CZ" sz="2400" dirty="0" err="1">
                <a:cs typeface="Arial" panose="020B0604020202020204" pitchFamily="34" charset="0"/>
              </a:rPr>
              <a:t>predictor</a:t>
            </a:r>
            <a:r>
              <a:rPr lang="cs-CZ" sz="2400" dirty="0">
                <a:cs typeface="Arial" panose="020B0604020202020204" pitchFamily="34" charset="0"/>
              </a:rPr>
              <a:t> </a:t>
            </a:r>
            <a:r>
              <a:rPr lang="cs-CZ" sz="2400" dirty="0" err="1">
                <a:cs typeface="Arial" panose="020B0604020202020204" pitchFamily="34" charset="0"/>
              </a:rPr>
              <a:t>of</a:t>
            </a:r>
            <a:r>
              <a:rPr lang="cs-CZ" sz="2400" dirty="0">
                <a:cs typeface="Arial" panose="020B0604020202020204" pitchFamily="34" charset="0"/>
              </a:rPr>
              <a:t> </a:t>
            </a:r>
            <a:r>
              <a:rPr lang="cs-CZ" sz="2400" dirty="0" err="1">
                <a:cs typeface="Arial" panose="020B0604020202020204" pitchFamily="34" charset="0"/>
              </a:rPr>
              <a:t>social</a:t>
            </a:r>
            <a:r>
              <a:rPr lang="cs-CZ" sz="2400" dirty="0">
                <a:cs typeface="Arial" panose="020B0604020202020204" pitchFamily="34" charset="0"/>
              </a:rPr>
              <a:t> </a:t>
            </a:r>
            <a:r>
              <a:rPr lang="cs-CZ" sz="2400" dirty="0" err="1">
                <a:cs typeface="Arial" panose="020B0604020202020204" pitchFamily="34" charset="0"/>
              </a:rPr>
              <a:t>mating</a:t>
            </a:r>
            <a:r>
              <a:rPr lang="cs-CZ" sz="2400" dirty="0">
                <a:cs typeface="Arial" panose="020B0604020202020204" pitchFamily="34" charset="0"/>
              </a:rPr>
              <a:t> </a:t>
            </a:r>
            <a:r>
              <a:rPr lang="cs-CZ" sz="2400" dirty="0" err="1">
                <a:cs typeface="Arial" panose="020B0604020202020204" pitchFamily="34" charset="0"/>
              </a:rPr>
              <a:t>system</a:t>
            </a:r>
            <a:r>
              <a:rPr lang="cs-CZ" sz="2400" dirty="0">
                <a:cs typeface="Arial" panose="020B0604020202020204" pitchFamily="34" charset="0"/>
              </a:rPr>
              <a:t> </a:t>
            </a:r>
            <a:r>
              <a:rPr lang="cs-CZ" sz="2400" dirty="0" err="1">
                <a:cs typeface="Arial" panose="020B0604020202020204" pitchFamily="34" charset="0"/>
              </a:rPr>
              <a:t>across</a:t>
            </a:r>
            <a:r>
              <a:rPr lang="cs-CZ" sz="2400" dirty="0">
                <a:cs typeface="Arial" panose="020B0604020202020204" pitchFamily="34" charset="0"/>
              </a:rPr>
              <a:t> </a:t>
            </a:r>
            <a:r>
              <a:rPr lang="cs-CZ" sz="2400" dirty="0" err="1">
                <a:cs typeface="Arial" panose="020B0604020202020204" pitchFamily="34" charset="0"/>
              </a:rPr>
              <a:t>mammals</a:t>
            </a:r>
            <a:endParaRPr lang="cs-CZ" sz="2400" dirty="0">
              <a:cs typeface="Arial" panose="020B0604020202020204" pitchFamily="34" charset="0"/>
            </a:endParaRPr>
          </a:p>
          <a:p>
            <a:pPr>
              <a:lnSpc>
                <a:spcPct val="90000"/>
              </a:lnSpc>
              <a:spcBef>
                <a:spcPct val="0"/>
              </a:spcBef>
            </a:pPr>
            <a:r>
              <a:rPr lang="cs-CZ" altLang="cs-CZ" sz="2400" dirty="0">
                <a:cs typeface="Arial" panose="020B0604020202020204" pitchFamily="34" charset="0"/>
              </a:rPr>
              <a:t>General </a:t>
            </a:r>
            <a:r>
              <a:rPr lang="cs-CZ" altLang="cs-CZ" sz="2400" dirty="0" err="1">
                <a:cs typeface="Arial" panose="020B0604020202020204" pitchFamily="34" charset="0"/>
              </a:rPr>
              <a:t>trade-off</a:t>
            </a:r>
            <a:r>
              <a:rPr lang="cs-CZ" altLang="cs-CZ" sz="2400" dirty="0">
                <a:cs typeface="Arial" panose="020B0604020202020204" pitchFamily="34" charset="0"/>
              </a:rPr>
              <a:t> </a:t>
            </a:r>
            <a:r>
              <a:rPr lang="cs-CZ" altLang="cs-CZ" sz="2400" dirty="0" err="1">
                <a:cs typeface="Arial" panose="020B0604020202020204" pitchFamily="34" charset="0"/>
              </a:rPr>
              <a:t>between</a:t>
            </a:r>
            <a:r>
              <a:rPr lang="cs-CZ" altLang="cs-CZ" sz="2400" dirty="0">
                <a:cs typeface="Arial" panose="020B0604020202020204" pitchFamily="34" charset="0"/>
              </a:rPr>
              <a:t> </a:t>
            </a:r>
            <a:r>
              <a:rPr lang="cs-CZ" altLang="cs-CZ" sz="2400" dirty="0" err="1">
                <a:cs typeface="Arial" panose="020B0604020202020204" pitchFamily="34" charset="0"/>
              </a:rPr>
              <a:t>sperm</a:t>
            </a:r>
            <a:r>
              <a:rPr lang="cs-CZ" altLang="cs-CZ" sz="2400" dirty="0">
                <a:cs typeface="Arial" panose="020B0604020202020204" pitchFamily="34" charset="0"/>
              </a:rPr>
              <a:t>- and </a:t>
            </a:r>
            <a:r>
              <a:rPr lang="cs-CZ" altLang="cs-CZ" sz="2400" dirty="0" err="1">
                <a:cs typeface="Arial" panose="020B0604020202020204" pitchFamily="34" charset="0"/>
              </a:rPr>
              <a:t>contest-competition</a:t>
            </a:r>
            <a:endParaRPr lang="cs-CZ" altLang="cs-CZ" sz="2400" dirty="0">
              <a:cs typeface="Arial" panose="020B0604020202020204" pitchFamily="34" charset="0"/>
            </a:endParaRPr>
          </a:p>
        </p:txBody>
      </p:sp>
      <p:sp>
        <p:nvSpPr>
          <p:cNvPr id="311303" name="TextovéPole 1"/>
          <p:cNvSpPr txBox="1">
            <a:spLocks noChangeArrowheads="1"/>
          </p:cNvSpPr>
          <p:nvPr/>
        </p:nvSpPr>
        <p:spPr bwMode="auto">
          <a:xfrm>
            <a:off x="711200" y="5078413"/>
            <a:ext cx="62134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cs-CZ" altLang="cs-CZ" sz="1100" dirty="0">
                <a:cs typeface="Arial" panose="020B0604020202020204" pitchFamily="34" charset="0"/>
              </a:rPr>
              <a:t>  </a:t>
            </a:r>
            <a:r>
              <a:rPr lang="cs-CZ" altLang="cs-CZ" sz="1100" dirty="0" err="1">
                <a:cs typeface="Arial" panose="020B0604020202020204" pitchFamily="34" charset="0"/>
              </a:rPr>
              <a:t>bonobo</a:t>
            </a:r>
            <a:r>
              <a:rPr lang="cs-CZ" altLang="cs-CZ" sz="1100" dirty="0">
                <a:cs typeface="Arial" panose="020B0604020202020204" pitchFamily="34" charset="0"/>
              </a:rPr>
              <a:t>       </a:t>
            </a:r>
            <a:r>
              <a:rPr lang="en-US" altLang="cs-CZ" sz="1100" dirty="0">
                <a:cs typeface="Arial" panose="020B0604020202020204" pitchFamily="34" charset="0"/>
              </a:rPr>
              <a:t> </a:t>
            </a:r>
            <a:r>
              <a:rPr lang="cs-CZ" altLang="cs-CZ" sz="1100" dirty="0">
                <a:cs typeface="Arial" panose="020B0604020202020204" pitchFamily="34" charset="0"/>
              </a:rPr>
              <a:t> </a:t>
            </a:r>
            <a:r>
              <a:rPr lang="cs-CZ" altLang="cs-CZ" sz="1100" dirty="0" err="1">
                <a:cs typeface="Arial" panose="020B0604020202020204" pitchFamily="34" charset="0"/>
              </a:rPr>
              <a:t>chimpanzee</a:t>
            </a:r>
            <a:r>
              <a:rPr lang="cs-CZ" altLang="cs-CZ" sz="1100" dirty="0">
                <a:cs typeface="Arial" panose="020B0604020202020204" pitchFamily="34" charset="0"/>
              </a:rPr>
              <a:t>          </a:t>
            </a:r>
            <a:r>
              <a:rPr lang="cs-CZ" altLang="cs-CZ" sz="1100" dirty="0" err="1">
                <a:cs typeface="Arial" panose="020B0604020202020204" pitchFamily="34" charset="0"/>
              </a:rPr>
              <a:t>human</a:t>
            </a:r>
            <a:r>
              <a:rPr lang="cs-CZ" altLang="cs-CZ" sz="1100" dirty="0">
                <a:cs typeface="Arial" panose="020B0604020202020204" pitchFamily="34" charset="0"/>
              </a:rPr>
              <a:t>             orangutan            gorila            </a:t>
            </a:r>
            <a:r>
              <a:rPr lang="cs-CZ" altLang="cs-CZ" sz="1100" dirty="0" err="1">
                <a:cs typeface="Arial" panose="020B0604020202020204" pitchFamily="34" charset="0"/>
              </a:rPr>
              <a:t>size</a:t>
            </a:r>
            <a:r>
              <a:rPr lang="cs-CZ" altLang="cs-CZ" sz="1100" dirty="0">
                <a:cs typeface="Arial" panose="020B0604020202020204" pitchFamily="34" charset="0"/>
              </a:rPr>
              <a:t> </a:t>
            </a:r>
            <a:r>
              <a:rPr lang="cs-CZ" altLang="cs-CZ" sz="1100" dirty="0" err="1">
                <a:cs typeface="Arial" panose="020B0604020202020204" pitchFamily="34" charset="0"/>
              </a:rPr>
              <a:t>proportion</a:t>
            </a:r>
            <a:endParaRPr lang="en-US" altLang="cs-CZ" sz="1100" dirty="0">
              <a:cs typeface="Arial" panose="020B0604020202020204" pitchFamily="34" charset="0"/>
            </a:endParaRPr>
          </a:p>
        </p:txBody>
      </p:sp>
      <p:pic>
        <p:nvPicPr>
          <p:cNvPr id="311306" name="Obrázek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20580" y="74613"/>
            <a:ext cx="384175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Obrázek 11"/>
          <p:cNvPicPr>
            <a:picLocks noChangeAspect="1"/>
          </p:cNvPicPr>
          <p:nvPr/>
        </p:nvPicPr>
        <p:blipFill>
          <a:blip r:embed="rId5"/>
          <a:stretch>
            <a:fillRect/>
          </a:stretch>
        </p:blipFill>
        <p:spPr>
          <a:xfrm>
            <a:off x="12927393" y="-116000"/>
            <a:ext cx="2846635" cy="4919241"/>
          </a:xfrm>
          <a:prstGeom prst="rect">
            <a:avLst/>
          </a:prstGeom>
        </p:spPr>
      </p:pic>
      <p:pic>
        <p:nvPicPr>
          <p:cNvPr id="13" name="Obrázek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6153" y="3291234"/>
            <a:ext cx="3024014" cy="3024014"/>
          </a:xfrm>
          <a:prstGeom prst="rect">
            <a:avLst/>
          </a:prstGeom>
        </p:spPr>
      </p:pic>
      <p:sp>
        <p:nvSpPr>
          <p:cNvPr id="14" name="Rectangle 2"/>
          <p:cNvSpPr txBox="1">
            <a:spLocks/>
          </p:cNvSpPr>
          <p:nvPr/>
        </p:nvSpPr>
        <p:spPr bwMode="auto">
          <a:xfrm>
            <a:off x="457200" y="274638"/>
            <a:ext cx="8147050" cy="1143000"/>
          </a:xfrm>
          <a:prstGeom prst="rect">
            <a:avLst/>
          </a:prstGeom>
        </p:spPr>
        <p:txBody>
          <a:bodyPr anchor="ctr" anchorCtr="0"/>
          <a:lstStyle>
            <a:defPPr>
              <a:defRPr lang="en-US"/>
            </a:defPPr>
            <a:lvl1pPr fontAlgn="base">
              <a:spcBef>
                <a:spcPct val="0"/>
              </a:spcBef>
              <a:spcAft>
                <a:spcPct val="0"/>
              </a:spcAft>
              <a:defRPr sz="3200" b="1" kern="0">
                <a:solidFill>
                  <a:schemeClr val="accent1">
                    <a:lumMod val="75000"/>
                  </a:schemeClr>
                </a:solidFill>
                <a:latin typeface="Arial" panose="020B0604020202020204" pitchFamily="34" charset="0"/>
                <a:ea typeface="Arial Unicode MS"/>
                <a:cs typeface="Arial" panose="020B0604020202020204" pitchFamily="34" charset="0"/>
              </a:defRPr>
            </a:lvl1pPr>
            <a:lvl2pPr algn="ctr" eaLnBrk="0" fontAlgn="base" hangingPunct="0">
              <a:spcBef>
                <a:spcPct val="0"/>
              </a:spcBef>
              <a:spcAft>
                <a:spcPct val="0"/>
              </a:spcAft>
              <a:defRPr sz="4400">
                <a:solidFill>
                  <a:schemeClr val="tx2"/>
                </a:solidFill>
                <a:latin typeface="Times New Roman" pitchFamily="18" charset="0"/>
              </a:defRPr>
            </a:lvl2pPr>
            <a:lvl3pPr algn="ctr" eaLnBrk="0" fontAlgn="base" hangingPunct="0">
              <a:spcBef>
                <a:spcPct val="0"/>
              </a:spcBef>
              <a:spcAft>
                <a:spcPct val="0"/>
              </a:spcAft>
              <a:defRPr sz="4400">
                <a:solidFill>
                  <a:schemeClr val="tx2"/>
                </a:solidFill>
                <a:latin typeface="Times New Roman" pitchFamily="18" charset="0"/>
              </a:defRPr>
            </a:lvl3pPr>
            <a:lvl4pPr algn="ctr" eaLnBrk="0" fontAlgn="base" hangingPunct="0">
              <a:spcBef>
                <a:spcPct val="0"/>
              </a:spcBef>
              <a:spcAft>
                <a:spcPct val="0"/>
              </a:spcAft>
              <a:defRPr sz="4400">
                <a:solidFill>
                  <a:schemeClr val="tx2"/>
                </a:solidFill>
                <a:latin typeface="Times New Roman" pitchFamily="18" charset="0"/>
              </a:defRPr>
            </a:lvl4pPr>
            <a:lvl5pPr algn="ctr" eaLnBrk="0" fontAlgn="base" hangingPunct="0">
              <a:spcBef>
                <a:spcPct val="0"/>
              </a:spcBef>
              <a:spcAft>
                <a:spcPct val="0"/>
              </a:spcAft>
              <a:defRPr sz="4400">
                <a:solidFill>
                  <a:schemeClr val="tx2"/>
                </a:solidFill>
                <a:latin typeface="Times New Roman" pitchFamily="18" charset="0"/>
              </a:defRPr>
            </a:lvl5pPr>
            <a:lvl6pPr marL="457200" algn="ctr" fontAlgn="base">
              <a:spcBef>
                <a:spcPct val="0"/>
              </a:spcBef>
              <a:spcAft>
                <a:spcPct val="0"/>
              </a:spcAft>
              <a:defRPr sz="4400">
                <a:solidFill>
                  <a:schemeClr val="tx2"/>
                </a:solidFill>
                <a:latin typeface="Times New Roman" pitchFamily="18" charset="0"/>
              </a:defRPr>
            </a:lvl6pPr>
            <a:lvl7pPr marL="914400" algn="ctr" fontAlgn="base">
              <a:spcBef>
                <a:spcPct val="0"/>
              </a:spcBef>
              <a:spcAft>
                <a:spcPct val="0"/>
              </a:spcAft>
              <a:defRPr sz="4400">
                <a:solidFill>
                  <a:schemeClr val="tx2"/>
                </a:solidFill>
                <a:latin typeface="Times New Roman" pitchFamily="18" charset="0"/>
              </a:defRPr>
            </a:lvl7pPr>
            <a:lvl8pPr marL="1371600" algn="ctr" fontAlgn="base">
              <a:spcBef>
                <a:spcPct val="0"/>
              </a:spcBef>
              <a:spcAft>
                <a:spcPct val="0"/>
              </a:spcAft>
              <a:defRPr sz="4400">
                <a:solidFill>
                  <a:schemeClr val="tx2"/>
                </a:solidFill>
                <a:latin typeface="Times New Roman" pitchFamily="18" charset="0"/>
              </a:defRPr>
            </a:lvl8pPr>
            <a:lvl9pPr marL="1828800" algn="ctr" fontAlgn="base">
              <a:spcBef>
                <a:spcPct val="0"/>
              </a:spcBef>
              <a:spcAft>
                <a:spcPct val="0"/>
              </a:spcAft>
              <a:defRPr sz="4400">
                <a:solidFill>
                  <a:schemeClr val="tx2"/>
                </a:solidFill>
                <a:latin typeface="Times New Roman" pitchFamily="18" charset="0"/>
              </a:defRPr>
            </a:lvl9pPr>
          </a:lstStyle>
          <a:p>
            <a:r>
              <a:rPr lang="cs-CZ" sz="2800" dirty="0"/>
              <a:t>Non-</a:t>
            </a:r>
            <a:r>
              <a:rPr lang="cs-CZ" sz="2800" dirty="0" err="1"/>
              <a:t>referential</a:t>
            </a:r>
            <a:r>
              <a:rPr lang="cs-CZ" sz="2800" dirty="0"/>
              <a:t> modeling</a:t>
            </a:r>
          </a:p>
        </p:txBody>
      </p:sp>
      <p:pic>
        <p:nvPicPr>
          <p:cNvPr id="15" name="Obrázek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8979" y="609600"/>
            <a:ext cx="2997359" cy="2863907"/>
          </a:xfrm>
          <a:prstGeom prst="rect">
            <a:avLst/>
          </a:prstGeom>
        </p:spPr>
      </p:pic>
      <p:pic>
        <p:nvPicPr>
          <p:cNvPr id="1026" name="Picture 2" descr="Sexual Dimorphism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22089" y="3612616"/>
            <a:ext cx="2276707"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49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 descr="300px-Hominoid_taxonomy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19390"/>
            <a:ext cx="3810000" cy="698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19" name="Picture 7" descr="300px-Hominoid_taxonomy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 y="1847911"/>
            <a:ext cx="3670300" cy="673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20" name="Picture 8" descr="300px-Hominoid_taxonomy_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63" y="4716342"/>
            <a:ext cx="3792537"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0" descr="300px-Hominoid_taxonomy_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318" y="1751013"/>
            <a:ext cx="3887788"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12" descr="300px-Hominoid_taxonomy_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3984931"/>
            <a:ext cx="4010025" cy="1471613"/>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sp>
        <p:nvSpPr>
          <p:cNvPr id="9224" name="Text Box 13"/>
          <p:cNvSpPr txBox="1">
            <a:spLocks noChangeArrowheads="1"/>
          </p:cNvSpPr>
          <p:nvPr/>
        </p:nvSpPr>
        <p:spPr bwMode="auto">
          <a:xfrm>
            <a:off x="3452508" y="2720182"/>
            <a:ext cx="5982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cs-CZ" altLang="cs-CZ" sz="2000" dirty="0">
                <a:cs typeface="Arial" panose="020B0604020202020204" pitchFamily="34" charset="0"/>
              </a:rPr>
              <a:t>50s</a:t>
            </a:r>
          </a:p>
        </p:txBody>
      </p:sp>
      <p:sp>
        <p:nvSpPr>
          <p:cNvPr id="9225" name="Text Box 14"/>
          <p:cNvSpPr txBox="1">
            <a:spLocks noChangeArrowheads="1"/>
          </p:cNvSpPr>
          <p:nvPr/>
        </p:nvSpPr>
        <p:spPr bwMode="auto">
          <a:xfrm>
            <a:off x="3452508" y="4117061"/>
            <a:ext cx="5982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cs-CZ" altLang="cs-CZ" sz="2000" dirty="0">
                <a:cs typeface="Arial" panose="020B0604020202020204" pitchFamily="34" charset="0"/>
              </a:rPr>
              <a:t>60s</a:t>
            </a:r>
          </a:p>
        </p:txBody>
      </p:sp>
      <p:sp>
        <p:nvSpPr>
          <p:cNvPr id="9226" name="Text Box 17"/>
          <p:cNvSpPr txBox="1">
            <a:spLocks noChangeArrowheads="1"/>
          </p:cNvSpPr>
          <p:nvPr/>
        </p:nvSpPr>
        <p:spPr bwMode="auto">
          <a:xfrm>
            <a:off x="3486481" y="5821242"/>
            <a:ext cx="5982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cs-CZ" altLang="cs-CZ" sz="2000" dirty="0">
                <a:cs typeface="Arial" panose="020B0604020202020204" pitchFamily="34" charset="0"/>
              </a:rPr>
              <a:t>70s</a:t>
            </a:r>
          </a:p>
        </p:txBody>
      </p:sp>
      <p:sp>
        <p:nvSpPr>
          <p:cNvPr id="9227" name="Text Box 19"/>
          <p:cNvSpPr txBox="1">
            <a:spLocks noChangeArrowheads="1"/>
          </p:cNvSpPr>
          <p:nvPr/>
        </p:nvSpPr>
        <p:spPr bwMode="auto">
          <a:xfrm>
            <a:off x="7952378" y="3220123"/>
            <a:ext cx="5982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cs-CZ" altLang="cs-CZ" sz="2000" dirty="0">
                <a:cs typeface="Arial" panose="020B0604020202020204" pitchFamily="34" charset="0"/>
              </a:rPr>
              <a:t>80s</a:t>
            </a:r>
          </a:p>
        </p:txBody>
      </p:sp>
      <p:sp>
        <p:nvSpPr>
          <p:cNvPr id="9229" name="Text Box 19"/>
          <p:cNvSpPr txBox="1">
            <a:spLocks noChangeArrowheads="1"/>
          </p:cNvSpPr>
          <p:nvPr/>
        </p:nvSpPr>
        <p:spPr bwMode="auto">
          <a:xfrm>
            <a:off x="6855924" y="5821242"/>
            <a:ext cx="16946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cs-CZ" altLang="cs-CZ" sz="2000" dirty="0" err="1">
                <a:cs typeface="Arial" panose="020B0604020202020204" pitchFamily="34" charset="0"/>
              </a:rPr>
              <a:t>since</a:t>
            </a:r>
            <a:r>
              <a:rPr lang="cs-CZ" altLang="cs-CZ" sz="2000" dirty="0">
                <a:cs typeface="Arial" panose="020B0604020202020204" pitchFamily="34" charset="0"/>
              </a:rPr>
              <a:t> </a:t>
            </a:r>
            <a:r>
              <a:rPr lang="cs-CZ" altLang="cs-CZ" sz="2000" dirty="0" err="1">
                <a:cs typeface="Arial" panose="020B0604020202020204" pitchFamily="34" charset="0"/>
              </a:rPr>
              <a:t>the</a:t>
            </a:r>
            <a:r>
              <a:rPr lang="cs-CZ" altLang="cs-CZ" sz="2000" dirty="0">
                <a:cs typeface="Arial" panose="020B0604020202020204" pitchFamily="34" charset="0"/>
              </a:rPr>
              <a:t> 90s</a:t>
            </a:r>
          </a:p>
        </p:txBody>
      </p:sp>
      <p:sp>
        <p:nvSpPr>
          <p:cNvPr id="14" name="Rectangle 2"/>
          <p:cNvSpPr txBox="1">
            <a:spLocks/>
          </p:cNvSpPr>
          <p:nvPr/>
        </p:nvSpPr>
        <p:spPr bwMode="auto">
          <a:xfrm>
            <a:off x="457200" y="274638"/>
            <a:ext cx="8229600" cy="1143000"/>
          </a:xfrm>
          <a:prstGeom prst="rect">
            <a:avLst/>
          </a:prstGeom>
        </p:spPr>
        <p:txBody>
          <a:bodyPr anchor="ctr" anchorCtr="0"/>
          <a:lstStyle>
            <a:defPPr>
              <a:defRPr lang="en-US"/>
            </a:defPPr>
            <a:lvl1pPr fontAlgn="base">
              <a:spcBef>
                <a:spcPct val="0"/>
              </a:spcBef>
              <a:spcAft>
                <a:spcPct val="0"/>
              </a:spcAft>
              <a:defRPr sz="2400" b="1" kern="0">
                <a:solidFill>
                  <a:schemeClr val="accent1">
                    <a:lumMod val="75000"/>
                  </a:schemeClr>
                </a:solidFill>
                <a:latin typeface="Arial" panose="020B0604020202020204" pitchFamily="34" charset="0"/>
                <a:ea typeface="Arial Unicode MS"/>
                <a:cs typeface="Arial" panose="020B0604020202020204" pitchFamily="34" charset="0"/>
              </a:defRPr>
            </a:lvl1pPr>
            <a:lvl2pPr algn="ctr" eaLnBrk="0" fontAlgn="base" hangingPunct="0">
              <a:spcBef>
                <a:spcPct val="0"/>
              </a:spcBef>
              <a:spcAft>
                <a:spcPct val="0"/>
              </a:spcAft>
              <a:defRPr sz="4400">
                <a:solidFill>
                  <a:schemeClr val="tx2"/>
                </a:solidFill>
                <a:latin typeface="Times New Roman" pitchFamily="18" charset="0"/>
              </a:defRPr>
            </a:lvl2pPr>
            <a:lvl3pPr algn="ctr" eaLnBrk="0" fontAlgn="base" hangingPunct="0">
              <a:spcBef>
                <a:spcPct val="0"/>
              </a:spcBef>
              <a:spcAft>
                <a:spcPct val="0"/>
              </a:spcAft>
              <a:defRPr sz="4400">
                <a:solidFill>
                  <a:schemeClr val="tx2"/>
                </a:solidFill>
                <a:latin typeface="Times New Roman" pitchFamily="18" charset="0"/>
              </a:defRPr>
            </a:lvl3pPr>
            <a:lvl4pPr algn="ctr" eaLnBrk="0" fontAlgn="base" hangingPunct="0">
              <a:spcBef>
                <a:spcPct val="0"/>
              </a:spcBef>
              <a:spcAft>
                <a:spcPct val="0"/>
              </a:spcAft>
              <a:defRPr sz="4400">
                <a:solidFill>
                  <a:schemeClr val="tx2"/>
                </a:solidFill>
                <a:latin typeface="Times New Roman" pitchFamily="18" charset="0"/>
              </a:defRPr>
            </a:lvl4pPr>
            <a:lvl5pPr algn="ctr" eaLnBrk="0" fontAlgn="base" hangingPunct="0">
              <a:spcBef>
                <a:spcPct val="0"/>
              </a:spcBef>
              <a:spcAft>
                <a:spcPct val="0"/>
              </a:spcAft>
              <a:defRPr sz="4400">
                <a:solidFill>
                  <a:schemeClr val="tx2"/>
                </a:solidFill>
                <a:latin typeface="Times New Roman" pitchFamily="18" charset="0"/>
              </a:defRPr>
            </a:lvl5pPr>
            <a:lvl6pPr marL="457200" algn="ctr" fontAlgn="base">
              <a:spcBef>
                <a:spcPct val="0"/>
              </a:spcBef>
              <a:spcAft>
                <a:spcPct val="0"/>
              </a:spcAft>
              <a:defRPr sz="4400">
                <a:solidFill>
                  <a:schemeClr val="tx2"/>
                </a:solidFill>
                <a:latin typeface="Times New Roman" pitchFamily="18" charset="0"/>
              </a:defRPr>
            </a:lvl6pPr>
            <a:lvl7pPr marL="914400" algn="ctr" fontAlgn="base">
              <a:spcBef>
                <a:spcPct val="0"/>
              </a:spcBef>
              <a:spcAft>
                <a:spcPct val="0"/>
              </a:spcAft>
              <a:defRPr sz="4400">
                <a:solidFill>
                  <a:schemeClr val="tx2"/>
                </a:solidFill>
                <a:latin typeface="Times New Roman" pitchFamily="18" charset="0"/>
              </a:defRPr>
            </a:lvl7pPr>
            <a:lvl8pPr marL="1371600" algn="ctr" fontAlgn="base">
              <a:spcBef>
                <a:spcPct val="0"/>
              </a:spcBef>
              <a:spcAft>
                <a:spcPct val="0"/>
              </a:spcAft>
              <a:defRPr sz="4400">
                <a:solidFill>
                  <a:schemeClr val="tx2"/>
                </a:solidFill>
                <a:latin typeface="Times New Roman" pitchFamily="18" charset="0"/>
              </a:defRPr>
            </a:lvl8pPr>
            <a:lvl9pPr marL="1828800" algn="ctr" fontAlgn="base">
              <a:spcBef>
                <a:spcPct val="0"/>
              </a:spcBef>
              <a:spcAft>
                <a:spcPct val="0"/>
              </a:spcAft>
              <a:defRPr sz="4400">
                <a:solidFill>
                  <a:schemeClr val="tx2"/>
                </a:solidFill>
                <a:latin typeface="Times New Roman" pitchFamily="18" charset="0"/>
              </a:defRPr>
            </a:lvl9pPr>
          </a:lstStyle>
          <a:p>
            <a:r>
              <a:rPr lang="cs-CZ" dirty="0" err="1"/>
              <a:t>Changes</a:t>
            </a:r>
            <a:r>
              <a:rPr lang="cs-CZ" dirty="0"/>
              <a:t> </a:t>
            </a:r>
            <a:r>
              <a:rPr lang="cs-CZ" dirty="0" err="1"/>
              <a:t>of</a:t>
            </a:r>
            <a:r>
              <a:rPr lang="cs-CZ" dirty="0"/>
              <a:t> hominoid </a:t>
            </a:r>
            <a:r>
              <a:rPr lang="cs-CZ" dirty="0" err="1"/>
              <a:t>systematics</a:t>
            </a:r>
            <a:endParaRPr lang="cs-CZ" dirty="0"/>
          </a:p>
        </p:txBody>
      </p:sp>
    </p:spTree>
    <p:extLst>
      <p:ext uri="{BB962C8B-B14F-4D97-AF65-F5344CB8AC3E}">
        <p14:creationId xmlns:p14="http://schemas.microsoft.com/office/powerpoint/2010/main" val="20628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5" grpId="0"/>
      <p:bldP spid="9226" grpId="0"/>
      <p:bldP spid="9227" grpId="0"/>
      <p:bldP spid="92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C:\Users\Pavel\Desktop\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765" y="1"/>
            <a:ext cx="383603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s://www.researchgate.net/publication/213771485/figure/fig2/AS:349575589187622@1460356724048/Cousins-are-not-ancestors-and-humans-are-not-descended-from-chimpanzees-a-shows-an_W64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795" y="1692276"/>
            <a:ext cx="2995893" cy="44329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p:cNvSpPr>
          <p:nvPr/>
        </p:nvSpPr>
        <p:spPr bwMode="auto">
          <a:xfrm>
            <a:off x="457200" y="274638"/>
            <a:ext cx="8229600" cy="1143000"/>
          </a:xfrm>
          <a:prstGeom prst="rect">
            <a:avLst/>
          </a:prstGeom>
        </p:spPr>
        <p:txBody>
          <a:bodyPr anchor="ctr" anchorCtr="0"/>
          <a:lstStyle>
            <a:defPPr>
              <a:defRPr lang="en-US"/>
            </a:defPPr>
            <a:lvl1pPr fontAlgn="base">
              <a:spcBef>
                <a:spcPct val="0"/>
              </a:spcBef>
              <a:spcAft>
                <a:spcPct val="0"/>
              </a:spcAft>
              <a:defRPr sz="2400" b="1" kern="0">
                <a:solidFill>
                  <a:schemeClr val="accent1">
                    <a:lumMod val="75000"/>
                  </a:schemeClr>
                </a:solidFill>
                <a:latin typeface="Arial" panose="020B0604020202020204" pitchFamily="34" charset="0"/>
                <a:ea typeface="Arial Unicode MS"/>
                <a:cs typeface="Arial" panose="020B0604020202020204" pitchFamily="34" charset="0"/>
              </a:defRPr>
            </a:lvl1pPr>
            <a:lvl2pPr algn="ctr" eaLnBrk="0" fontAlgn="base" hangingPunct="0">
              <a:spcBef>
                <a:spcPct val="0"/>
              </a:spcBef>
              <a:spcAft>
                <a:spcPct val="0"/>
              </a:spcAft>
              <a:defRPr sz="4400">
                <a:solidFill>
                  <a:schemeClr val="tx2"/>
                </a:solidFill>
                <a:latin typeface="Times New Roman" pitchFamily="18" charset="0"/>
              </a:defRPr>
            </a:lvl2pPr>
            <a:lvl3pPr algn="ctr" eaLnBrk="0" fontAlgn="base" hangingPunct="0">
              <a:spcBef>
                <a:spcPct val="0"/>
              </a:spcBef>
              <a:spcAft>
                <a:spcPct val="0"/>
              </a:spcAft>
              <a:defRPr sz="4400">
                <a:solidFill>
                  <a:schemeClr val="tx2"/>
                </a:solidFill>
                <a:latin typeface="Times New Roman" pitchFamily="18" charset="0"/>
              </a:defRPr>
            </a:lvl3pPr>
            <a:lvl4pPr algn="ctr" eaLnBrk="0" fontAlgn="base" hangingPunct="0">
              <a:spcBef>
                <a:spcPct val="0"/>
              </a:spcBef>
              <a:spcAft>
                <a:spcPct val="0"/>
              </a:spcAft>
              <a:defRPr sz="4400">
                <a:solidFill>
                  <a:schemeClr val="tx2"/>
                </a:solidFill>
                <a:latin typeface="Times New Roman" pitchFamily="18" charset="0"/>
              </a:defRPr>
            </a:lvl4pPr>
            <a:lvl5pPr algn="ctr" eaLnBrk="0" fontAlgn="base" hangingPunct="0">
              <a:spcBef>
                <a:spcPct val="0"/>
              </a:spcBef>
              <a:spcAft>
                <a:spcPct val="0"/>
              </a:spcAft>
              <a:defRPr sz="4400">
                <a:solidFill>
                  <a:schemeClr val="tx2"/>
                </a:solidFill>
                <a:latin typeface="Times New Roman" pitchFamily="18" charset="0"/>
              </a:defRPr>
            </a:lvl5pPr>
            <a:lvl6pPr marL="457200" algn="ctr" fontAlgn="base">
              <a:spcBef>
                <a:spcPct val="0"/>
              </a:spcBef>
              <a:spcAft>
                <a:spcPct val="0"/>
              </a:spcAft>
              <a:defRPr sz="4400">
                <a:solidFill>
                  <a:schemeClr val="tx2"/>
                </a:solidFill>
                <a:latin typeface="Times New Roman" pitchFamily="18" charset="0"/>
              </a:defRPr>
            </a:lvl6pPr>
            <a:lvl7pPr marL="914400" algn="ctr" fontAlgn="base">
              <a:spcBef>
                <a:spcPct val="0"/>
              </a:spcBef>
              <a:spcAft>
                <a:spcPct val="0"/>
              </a:spcAft>
              <a:defRPr sz="4400">
                <a:solidFill>
                  <a:schemeClr val="tx2"/>
                </a:solidFill>
                <a:latin typeface="Times New Roman" pitchFamily="18" charset="0"/>
              </a:defRPr>
            </a:lvl7pPr>
            <a:lvl8pPr marL="1371600" algn="ctr" fontAlgn="base">
              <a:spcBef>
                <a:spcPct val="0"/>
              </a:spcBef>
              <a:spcAft>
                <a:spcPct val="0"/>
              </a:spcAft>
              <a:defRPr sz="4400">
                <a:solidFill>
                  <a:schemeClr val="tx2"/>
                </a:solidFill>
                <a:latin typeface="Times New Roman" pitchFamily="18" charset="0"/>
              </a:defRPr>
            </a:lvl8pPr>
            <a:lvl9pPr marL="1828800" algn="ctr" fontAlgn="base">
              <a:spcBef>
                <a:spcPct val="0"/>
              </a:spcBef>
              <a:spcAft>
                <a:spcPct val="0"/>
              </a:spcAft>
              <a:defRPr sz="4400">
                <a:solidFill>
                  <a:schemeClr val="tx2"/>
                </a:solidFill>
                <a:latin typeface="Times New Roman" pitchFamily="18" charset="0"/>
              </a:defRPr>
            </a:lvl9pPr>
          </a:lstStyle>
          <a:p>
            <a:r>
              <a:rPr lang="cs-CZ" dirty="0" err="1"/>
              <a:t>Cousins</a:t>
            </a:r>
            <a:r>
              <a:rPr lang="cs-CZ" dirty="0"/>
              <a:t> are not </a:t>
            </a:r>
            <a:r>
              <a:rPr lang="cs-CZ" dirty="0" err="1"/>
              <a:t>ancestors</a:t>
            </a:r>
            <a:endParaRPr lang="cs-CZ" dirty="0"/>
          </a:p>
        </p:txBody>
      </p:sp>
      <p:sp>
        <p:nvSpPr>
          <p:cNvPr id="8" name="Text Box 19"/>
          <p:cNvSpPr txBox="1">
            <a:spLocks noChangeArrowheads="1"/>
          </p:cNvSpPr>
          <p:nvPr/>
        </p:nvSpPr>
        <p:spPr bwMode="auto">
          <a:xfrm>
            <a:off x="7282322" y="5922842"/>
            <a:ext cx="1268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cs-CZ" altLang="cs-CZ" sz="2000" dirty="0">
                <a:cs typeface="Arial" panose="020B0604020202020204" pitchFamily="34" charset="0"/>
              </a:rPr>
              <a:t>But </a:t>
            </a:r>
            <a:r>
              <a:rPr lang="cs-CZ" altLang="cs-CZ" sz="2000" dirty="0" err="1">
                <a:cs typeface="Arial" panose="020B0604020202020204" pitchFamily="34" charset="0"/>
              </a:rPr>
              <a:t>still</a:t>
            </a:r>
            <a:r>
              <a:rPr lang="cs-CZ" altLang="cs-CZ" sz="2000" dirty="0">
                <a:cs typeface="Arial" panose="020B0604020202020204" pitchFamily="34" charset="0"/>
              </a:rPr>
              <a:t>…</a:t>
            </a:r>
          </a:p>
        </p:txBody>
      </p:sp>
    </p:spTree>
    <p:extLst>
      <p:ext uri="{BB962C8B-B14F-4D97-AF65-F5344CB8AC3E}">
        <p14:creationId xmlns:p14="http://schemas.microsoft.com/office/powerpoint/2010/main" val="163891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Obrázek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3447" y="3946934"/>
            <a:ext cx="2670168" cy="173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10" descr="C:\Users\Pavel\Desktop\Obrázky do kladogramů\shutterstock_41080033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226" y="1730167"/>
            <a:ext cx="614940" cy="88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11" descr="C:\Users\Pavel\Desktop\Obrázky do kladogramů\businessman copy.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2751" y="1675867"/>
            <a:ext cx="468332" cy="110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ovéPole 5"/>
          <p:cNvSpPr txBox="1">
            <a:spLocks noChangeArrowheads="1"/>
          </p:cNvSpPr>
          <p:nvPr/>
        </p:nvSpPr>
        <p:spPr bwMode="auto">
          <a:xfrm rot="16200000">
            <a:off x="874735" y="3075090"/>
            <a:ext cx="1067921"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a:latin typeface="Arial" panose="020B0604020202020204" pitchFamily="34" charset="0"/>
                <a:cs typeface="Arial" panose="020B0604020202020204" pitchFamily="34" charset="0"/>
              </a:rPr>
              <a:t>orangutan</a:t>
            </a:r>
          </a:p>
        </p:txBody>
      </p:sp>
      <p:sp>
        <p:nvSpPr>
          <p:cNvPr id="54278" name="TextovéPole 6"/>
          <p:cNvSpPr txBox="1">
            <a:spLocks noChangeArrowheads="1"/>
          </p:cNvSpPr>
          <p:nvPr/>
        </p:nvSpPr>
        <p:spPr bwMode="auto">
          <a:xfrm rot="16200000">
            <a:off x="3614020" y="3140928"/>
            <a:ext cx="785793"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dirty="0" err="1">
                <a:latin typeface="Arial" panose="020B0604020202020204" pitchFamily="34" charset="0"/>
                <a:cs typeface="Arial" panose="020B0604020202020204" pitchFamily="34" charset="0"/>
              </a:rPr>
              <a:t>human</a:t>
            </a:r>
            <a:endParaRPr lang="cs-CZ" altLang="cs-CZ" sz="1539" dirty="0">
              <a:latin typeface="Arial" panose="020B0604020202020204" pitchFamily="34" charset="0"/>
              <a:cs typeface="Arial" panose="020B0604020202020204" pitchFamily="34" charset="0"/>
            </a:endParaRPr>
          </a:p>
        </p:txBody>
      </p:sp>
      <p:sp>
        <p:nvSpPr>
          <p:cNvPr id="54279" name="TextovéPole 8"/>
          <p:cNvSpPr txBox="1">
            <a:spLocks noChangeArrowheads="1"/>
          </p:cNvSpPr>
          <p:nvPr/>
        </p:nvSpPr>
        <p:spPr bwMode="auto">
          <a:xfrm rot="16200000">
            <a:off x="2533314" y="2716714"/>
            <a:ext cx="1638590"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i="1">
                <a:latin typeface="Arial" panose="020B0604020202020204" pitchFamily="34" charset="0"/>
                <a:cs typeface="Arial" panose="020B0604020202020204" pitchFamily="34" charset="0"/>
              </a:rPr>
              <a:t>Australopithecus</a:t>
            </a:r>
          </a:p>
        </p:txBody>
      </p:sp>
      <p:sp>
        <p:nvSpPr>
          <p:cNvPr id="54280" name="TextovéPole 9"/>
          <p:cNvSpPr txBox="1">
            <a:spLocks noChangeArrowheads="1"/>
          </p:cNvSpPr>
          <p:nvPr/>
        </p:nvSpPr>
        <p:spPr bwMode="auto">
          <a:xfrm rot="16200000">
            <a:off x="2095501" y="2913549"/>
            <a:ext cx="1266693"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i="1">
                <a:latin typeface="Arial" panose="020B0604020202020204" pitchFamily="34" charset="0"/>
                <a:cs typeface="Arial" panose="020B0604020202020204" pitchFamily="34" charset="0"/>
              </a:rPr>
              <a:t>Ardipithecus</a:t>
            </a:r>
          </a:p>
        </p:txBody>
      </p:sp>
      <p:sp>
        <p:nvSpPr>
          <p:cNvPr id="54281" name="TextovéPole 10"/>
          <p:cNvSpPr txBox="1">
            <a:spLocks noChangeArrowheads="1"/>
          </p:cNvSpPr>
          <p:nvPr/>
        </p:nvSpPr>
        <p:spPr bwMode="auto">
          <a:xfrm rot="16200000">
            <a:off x="1245924" y="2733004"/>
            <a:ext cx="1627369"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i="1">
                <a:latin typeface="Arial" panose="020B0604020202020204" pitchFamily="34" charset="0"/>
                <a:cs typeface="Arial" panose="020B0604020202020204" pitchFamily="34" charset="0"/>
              </a:rPr>
              <a:t>Chororapithecus</a:t>
            </a:r>
          </a:p>
        </p:txBody>
      </p:sp>
      <p:sp>
        <p:nvSpPr>
          <p:cNvPr id="12" name="TextovéPole 16"/>
          <p:cNvSpPr txBox="1">
            <a:spLocks noChangeArrowheads="1"/>
          </p:cNvSpPr>
          <p:nvPr/>
        </p:nvSpPr>
        <p:spPr bwMode="auto">
          <a:xfrm rot="16200000">
            <a:off x="5871475" y="2905404"/>
            <a:ext cx="1300356"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i="1">
                <a:latin typeface="Arial" panose="020B0604020202020204" pitchFamily="34" charset="0"/>
                <a:cs typeface="Arial" panose="020B0604020202020204" pitchFamily="34" charset="0"/>
              </a:rPr>
              <a:t>Sivapithecus</a:t>
            </a:r>
          </a:p>
        </p:txBody>
      </p:sp>
      <p:sp>
        <p:nvSpPr>
          <p:cNvPr id="13" name="TextovéPole 17"/>
          <p:cNvSpPr txBox="1">
            <a:spLocks noChangeArrowheads="1"/>
          </p:cNvSpPr>
          <p:nvPr/>
        </p:nvSpPr>
        <p:spPr bwMode="auto">
          <a:xfrm rot="16200000">
            <a:off x="5132041" y="2739792"/>
            <a:ext cx="1516762"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i="1">
                <a:latin typeface="Arial" panose="020B0604020202020204" pitchFamily="34" charset="0"/>
                <a:cs typeface="Arial" panose="020B0604020202020204" pitchFamily="34" charset="0"/>
              </a:rPr>
              <a:t>Lufengpithecus</a:t>
            </a:r>
          </a:p>
        </p:txBody>
      </p:sp>
      <p:sp>
        <p:nvSpPr>
          <p:cNvPr id="14" name="TextovéPole 19"/>
          <p:cNvSpPr txBox="1">
            <a:spLocks noChangeArrowheads="1"/>
          </p:cNvSpPr>
          <p:nvPr/>
        </p:nvSpPr>
        <p:spPr bwMode="auto">
          <a:xfrm rot="16200000">
            <a:off x="6342952" y="2750652"/>
            <a:ext cx="1604927"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i="1">
                <a:latin typeface="Arial" panose="020B0604020202020204" pitchFamily="34" charset="0"/>
                <a:cs typeface="Arial" panose="020B0604020202020204" pitchFamily="34" charset="0"/>
              </a:rPr>
              <a:t>Gigantopithecus</a:t>
            </a:r>
          </a:p>
        </p:txBody>
      </p:sp>
      <p:pic>
        <p:nvPicPr>
          <p:cNvPr id="15" name="Picture 10" descr="C:\Users\Pavel\Desktop\Obrázky do kladogramů\shutterstock_41080033 (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80035" y="1656863"/>
            <a:ext cx="616297" cy="887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ovéPole 21"/>
          <p:cNvSpPr txBox="1">
            <a:spLocks noChangeArrowheads="1"/>
          </p:cNvSpPr>
          <p:nvPr/>
        </p:nvSpPr>
        <p:spPr bwMode="auto">
          <a:xfrm rot="16200000">
            <a:off x="7253544" y="3001786"/>
            <a:ext cx="1067921"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a:latin typeface="Arial" panose="020B0604020202020204" pitchFamily="34" charset="0"/>
                <a:cs typeface="Arial" panose="020B0604020202020204" pitchFamily="34" charset="0"/>
              </a:rPr>
              <a:t>orangutan</a:t>
            </a:r>
          </a:p>
        </p:txBody>
      </p:sp>
      <p:pic>
        <p:nvPicPr>
          <p:cNvPr id="17" name="Picture 11" descr="C:\Users\Pavel\Desktop\Obrázky do kladogramů\businessman copy.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1997" y="1677224"/>
            <a:ext cx="468331" cy="110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ovéPole 23"/>
          <p:cNvSpPr txBox="1">
            <a:spLocks noChangeArrowheads="1"/>
          </p:cNvSpPr>
          <p:nvPr/>
        </p:nvSpPr>
        <p:spPr bwMode="auto">
          <a:xfrm rot="16200000">
            <a:off x="4882588" y="3134819"/>
            <a:ext cx="785793" cy="32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lara Sans" pitchFamily="50" charset="0"/>
              </a:defRPr>
            </a:lvl1pPr>
            <a:lvl2pPr marL="742950" indent="-285750">
              <a:spcBef>
                <a:spcPct val="20000"/>
              </a:spcBef>
              <a:buFont typeface="Arial" panose="020B0604020202020204" pitchFamily="34" charset="0"/>
              <a:buChar char="–"/>
              <a:defRPr sz="2900">
                <a:solidFill>
                  <a:schemeClr val="tx1"/>
                </a:solidFill>
                <a:latin typeface="Clara Sans" pitchFamily="50" charset="0"/>
              </a:defRPr>
            </a:lvl2pPr>
            <a:lvl3pPr marL="1143000" indent="-228600">
              <a:spcBef>
                <a:spcPct val="20000"/>
              </a:spcBef>
              <a:buFont typeface="Arial" panose="020B0604020202020204" pitchFamily="34" charset="0"/>
              <a:buChar char="•"/>
              <a:defRPr sz="2400">
                <a:solidFill>
                  <a:schemeClr val="tx1"/>
                </a:solidFill>
                <a:latin typeface="Clara Sans" pitchFamily="50" charset="0"/>
              </a:defRPr>
            </a:lvl3pPr>
            <a:lvl4pPr marL="1600200" indent="-228600">
              <a:spcBef>
                <a:spcPct val="20000"/>
              </a:spcBef>
              <a:buFont typeface="Arial" panose="020B0604020202020204" pitchFamily="34" charset="0"/>
              <a:buChar char="–"/>
              <a:defRPr sz="2100">
                <a:solidFill>
                  <a:schemeClr val="tx1"/>
                </a:solidFill>
                <a:latin typeface="Clara Sans" pitchFamily="50" charset="0"/>
              </a:defRPr>
            </a:lvl4pPr>
            <a:lvl5pPr marL="2057400" indent="-228600">
              <a:spcBef>
                <a:spcPct val="20000"/>
              </a:spcBef>
              <a:buFont typeface="Arial" panose="020B0604020202020204" pitchFamily="34" charset="0"/>
              <a:buChar char="»"/>
              <a:defRPr sz="2100">
                <a:solidFill>
                  <a:schemeClr val="tx1"/>
                </a:solidFill>
                <a:latin typeface="Clara Sans" pitchFamily="50" charset="0"/>
              </a:defRPr>
            </a:lvl5pPr>
            <a:lvl6pPr marL="25146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6pPr>
            <a:lvl7pPr marL="29718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7pPr>
            <a:lvl8pPr marL="34290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8pPr>
            <a:lvl9pPr marL="3886200" indent="-228600" eaLnBrk="0" fontAlgn="base" hangingPunct="0">
              <a:spcBef>
                <a:spcPct val="20000"/>
              </a:spcBef>
              <a:spcAft>
                <a:spcPct val="0"/>
              </a:spcAft>
              <a:buFont typeface="Arial" panose="020B0604020202020204" pitchFamily="34" charset="0"/>
              <a:buChar char="»"/>
              <a:defRPr sz="2100">
                <a:solidFill>
                  <a:schemeClr val="tx1"/>
                </a:solidFill>
                <a:latin typeface="Clara Sans" pitchFamily="50" charset="0"/>
              </a:defRPr>
            </a:lvl9pPr>
          </a:lstStyle>
          <a:p>
            <a:pPr eaLnBrk="1" hangingPunct="1">
              <a:spcBef>
                <a:spcPct val="0"/>
              </a:spcBef>
              <a:buFontTx/>
              <a:buNone/>
            </a:pPr>
            <a:r>
              <a:rPr lang="cs-CZ" altLang="cs-CZ" sz="1539" dirty="0" err="1">
                <a:latin typeface="Arial" panose="020B0604020202020204" pitchFamily="34" charset="0"/>
                <a:cs typeface="Arial" panose="020B0604020202020204" pitchFamily="34" charset="0"/>
              </a:rPr>
              <a:t>human</a:t>
            </a:r>
            <a:endParaRPr lang="cs-CZ" altLang="cs-CZ" sz="1539" dirty="0">
              <a:latin typeface="Arial" panose="020B0604020202020204" pitchFamily="34" charset="0"/>
              <a:cs typeface="Arial" panose="020B0604020202020204" pitchFamily="34" charset="0"/>
            </a:endParaRPr>
          </a:p>
        </p:txBody>
      </p:sp>
      <p:pic>
        <p:nvPicPr>
          <p:cNvPr id="19" name="Obrázek 2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6841" y="3946934"/>
            <a:ext cx="2668810" cy="173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Přímá spojnice 19"/>
          <p:cNvCxnSpPr/>
          <p:nvPr/>
        </p:nvCxnSpPr>
        <p:spPr>
          <a:xfrm flipV="1">
            <a:off x="4671404" y="1738311"/>
            <a:ext cx="0" cy="40018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
          <p:cNvSpPr txBox="1">
            <a:spLocks/>
          </p:cNvSpPr>
          <p:nvPr/>
        </p:nvSpPr>
        <p:spPr bwMode="auto">
          <a:xfrm>
            <a:off x="457200" y="274638"/>
            <a:ext cx="8229600" cy="1143000"/>
          </a:xfrm>
          <a:prstGeom prst="rect">
            <a:avLst/>
          </a:prstGeom>
        </p:spPr>
        <p:txBody>
          <a:bodyPr anchor="ctr" anchorCtr="0"/>
          <a:lstStyle>
            <a:defPPr>
              <a:defRPr lang="en-US"/>
            </a:defPPr>
            <a:lvl1pPr fontAlgn="base">
              <a:spcBef>
                <a:spcPct val="0"/>
              </a:spcBef>
              <a:spcAft>
                <a:spcPct val="0"/>
              </a:spcAft>
              <a:defRPr sz="2400" b="1" kern="0">
                <a:solidFill>
                  <a:schemeClr val="accent1">
                    <a:lumMod val="75000"/>
                  </a:schemeClr>
                </a:solidFill>
                <a:latin typeface="Arial" panose="020B0604020202020204" pitchFamily="34" charset="0"/>
                <a:ea typeface="Arial Unicode MS"/>
                <a:cs typeface="Arial" panose="020B0604020202020204" pitchFamily="34" charset="0"/>
              </a:defRPr>
            </a:lvl1pPr>
            <a:lvl2pPr algn="ctr" eaLnBrk="0" fontAlgn="base" hangingPunct="0">
              <a:spcBef>
                <a:spcPct val="0"/>
              </a:spcBef>
              <a:spcAft>
                <a:spcPct val="0"/>
              </a:spcAft>
              <a:defRPr sz="4400">
                <a:solidFill>
                  <a:schemeClr val="tx2"/>
                </a:solidFill>
                <a:latin typeface="Times New Roman" pitchFamily="18" charset="0"/>
              </a:defRPr>
            </a:lvl2pPr>
            <a:lvl3pPr algn="ctr" eaLnBrk="0" fontAlgn="base" hangingPunct="0">
              <a:spcBef>
                <a:spcPct val="0"/>
              </a:spcBef>
              <a:spcAft>
                <a:spcPct val="0"/>
              </a:spcAft>
              <a:defRPr sz="4400">
                <a:solidFill>
                  <a:schemeClr val="tx2"/>
                </a:solidFill>
                <a:latin typeface="Times New Roman" pitchFamily="18" charset="0"/>
              </a:defRPr>
            </a:lvl3pPr>
            <a:lvl4pPr algn="ctr" eaLnBrk="0" fontAlgn="base" hangingPunct="0">
              <a:spcBef>
                <a:spcPct val="0"/>
              </a:spcBef>
              <a:spcAft>
                <a:spcPct val="0"/>
              </a:spcAft>
              <a:defRPr sz="4400">
                <a:solidFill>
                  <a:schemeClr val="tx2"/>
                </a:solidFill>
                <a:latin typeface="Times New Roman" pitchFamily="18" charset="0"/>
              </a:defRPr>
            </a:lvl4pPr>
            <a:lvl5pPr algn="ctr" eaLnBrk="0" fontAlgn="base" hangingPunct="0">
              <a:spcBef>
                <a:spcPct val="0"/>
              </a:spcBef>
              <a:spcAft>
                <a:spcPct val="0"/>
              </a:spcAft>
              <a:defRPr sz="4400">
                <a:solidFill>
                  <a:schemeClr val="tx2"/>
                </a:solidFill>
                <a:latin typeface="Times New Roman" pitchFamily="18" charset="0"/>
              </a:defRPr>
            </a:lvl5pPr>
            <a:lvl6pPr marL="457200" algn="ctr" fontAlgn="base">
              <a:spcBef>
                <a:spcPct val="0"/>
              </a:spcBef>
              <a:spcAft>
                <a:spcPct val="0"/>
              </a:spcAft>
              <a:defRPr sz="4400">
                <a:solidFill>
                  <a:schemeClr val="tx2"/>
                </a:solidFill>
                <a:latin typeface="Times New Roman" pitchFamily="18" charset="0"/>
              </a:defRPr>
            </a:lvl6pPr>
            <a:lvl7pPr marL="914400" algn="ctr" fontAlgn="base">
              <a:spcBef>
                <a:spcPct val="0"/>
              </a:spcBef>
              <a:spcAft>
                <a:spcPct val="0"/>
              </a:spcAft>
              <a:defRPr sz="4400">
                <a:solidFill>
                  <a:schemeClr val="tx2"/>
                </a:solidFill>
                <a:latin typeface="Times New Roman" pitchFamily="18" charset="0"/>
              </a:defRPr>
            </a:lvl7pPr>
            <a:lvl8pPr marL="1371600" algn="ctr" fontAlgn="base">
              <a:spcBef>
                <a:spcPct val="0"/>
              </a:spcBef>
              <a:spcAft>
                <a:spcPct val="0"/>
              </a:spcAft>
              <a:defRPr sz="4400">
                <a:solidFill>
                  <a:schemeClr val="tx2"/>
                </a:solidFill>
                <a:latin typeface="Times New Roman" pitchFamily="18" charset="0"/>
              </a:defRPr>
            </a:lvl8pPr>
            <a:lvl9pPr marL="1828800" algn="ctr" fontAlgn="base">
              <a:spcBef>
                <a:spcPct val="0"/>
              </a:spcBef>
              <a:spcAft>
                <a:spcPct val="0"/>
              </a:spcAft>
              <a:defRPr sz="4400">
                <a:solidFill>
                  <a:schemeClr val="tx2"/>
                </a:solidFill>
                <a:latin typeface="Times New Roman" pitchFamily="18" charset="0"/>
              </a:defRPr>
            </a:lvl9pPr>
          </a:lstStyle>
          <a:p>
            <a:r>
              <a:rPr lang="cs-CZ" dirty="0"/>
              <a:t>No </a:t>
            </a:r>
            <a:r>
              <a:rPr lang="cs-CZ" dirty="0" err="1"/>
              <a:t>main</a:t>
            </a:r>
            <a:r>
              <a:rPr lang="cs-CZ" dirty="0"/>
              <a:t> line and </a:t>
            </a:r>
            <a:r>
              <a:rPr lang="cs-CZ" dirty="0" err="1"/>
              <a:t>side</a:t>
            </a:r>
            <a:r>
              <a:rPr lang="cs-CZ" dirty="0"/>
              <a:t> </a:t>
            </a:r>
            <a:r>
              <a:rPr lang="cs-CZ" dirty="0" err="1"/>
              <a:t>tracks</a:t>
            </a:r>
            <a:r>
              <a:rPr lang="cs-CZ" dirty="0"/>
              <a:t> </a:t>
            </a:r>
            <a:r>
              <a:rPr lang="cs-CZ" dirty="0" err="1"/>
              <a:t>of</a:t>
            </a:r>
            <a:r>
              <a:rPr lang="cs-CZ" dirty="0"/>
              <a:t> </a:t>
            </a:r>
            <a:r>
              <a:rPr lang="cs-CZ" dirty="0" err="1"/>
              <a:t>evolution</a:t>
            </a:r>
            <a:endParaRPr lang="cs-CZ" dirty="0"/>
          </a:p>
        </p:txBody>
      </p:sp>
      <p:sp>
        <p:nvSpPr>
          <p:cNvPr id="24" name="Text Box 19"/>
          <p:cNvSpPr txBox="1">
            <a:spLocks noChangeArrowheads="1"/>
          </p:cNvSpPr>
          <p:nvPr/>
        </p:nvSpPr>
        <p:spPr bwMode="auto">
          <a:xfrm>
            <a:off x="7282322" y="5922842"/>
            <a:ext cx="1268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cs-CZ" altLang="cs-CZ" sz="2000" dirty="0">
                <a:cs typeface="Arial" panose="020B0604020202020204" pitchFamily="34" charset="0"/>
              </a:rPr>
              <a:t>But </a:t>
            </a:r>
            <a:r>
              <a:rPr lang="cs-CZ" altLang="cs-CZ" sz="2000" dirty="0" err="1">
                <a:cs typeface="Arial" panose="020B0604020202020204" pitchFamily="34" charset="0"/>
              </a:rPr>
              <a:t>still</a:t>
            </a:r>
            <a:r>
              <a:rPr lang="cs-CZ" altLang="cs-CZ" sz="2000" dirty="0">
                <a:cs typeface="Arial" panose="020B0604020202020204" pitchFamily="34" charset="0"/>
              </a:rPr>
              <a:t>…</a:t>
            </a:r>
          </a:p>
        </p:txBody>
      </p:sp>
    </p:spTree>
    <p:extLst>
      <p:ext uri="{BB962C8B-B14F-4D97-AF65-F5344CB8AC3E}">
        <p14:creationId xmlns:p14="http://schemas.microsoft.com/office/powerpoint/2010/main" val="275840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8" grpId="0"/>
      <p:bldP spid="24" grpId="0"/>
    </p:bldLst>
  </p:timing>
</p:sld>
</file>

<file path=ppt/theme/theme1.xml><?xml version="1.0" encoding="utf-8"?>
<a:theme xmlns:a="http://schemas.openxmlformats.org/drawingml/2006/main" name="Motiv Office">
  <a:themeElements>
    <a:clrScheme name="Motiv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iv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iv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16882</TotalTime>
  <Words>8434</Words>
  <Application>Microsoft Office PowerPoint</Application>
  <PresentationFormat>Předvádění na obrazovce (4:3)</PresentationFormat>
  <Paragraphs>525</Paragraphs>
  <Slides>55</Slides>
  <Notes>47</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55</vt:i4>
      </vt:variant>
    </vt:vector>
  </HeadingPairs>
  <TitlesOfParts>
    <vt:vector size="60" baseType="lpstr">
      <vt:lpstr>Arial</vt:lpstr>
      <vt:lpstr>Calibri</vt:lpstr>
      <vt:lpstr>Calibri Light</vt:lpstr>
      <vt:lpstr>Times New Roman</vt:lpstr>
      <vt:lpstr>Motiv Office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Chimpanzee-based referential models</vt:lpstr>
      <vt:lpstr>Alternative models</vt:lpstr>
      <vt:lpstr>Alternative models</vt:lpstr>
      <vt:lpstr>Alternative models</vt:lpstr>
      <vt:lpstr>Why did concealed ovulation evolve? (i.e., why was the advertised ovulation lost?)</vt:lpstr>
      <vt:lpstr>Why did concealed ovulation evolve? </vt:lpstr>
      <vt:lpstr>Prezentace aplikace PowerPoint</vt:lpstr>
      <vt:lpstr>Prezentace aplikace PowerPoint</vt:lpstr>
      <vt:lpstr>Prezentace aplikace PowerPoint</vt:lpstr>
      <vt:lpstr>Prezentace aplikace PowerPoint</vt:lpstr>
      <vt:lpstr>Software</vt:lpstr>
      <vt:lpstr>Materials</vt:lpstr>
      <vt:lpstr>Open Winclada…</vt:lpstr>
      <vt:lpstr>Phylogenies</vt:lpstr>
      <vt:lpstr>Open Mesquite…</vt:lpstr>
      <vt:lpstr>Character coding</vt:lpstr>
      <vt:lpstr>Homology?</vt:lpstr>
      <vt:lpstr>Results</vt:lpstr>
      <vt:lpstr>Results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Pavel Duda</dc:creator>
  <cp:lastModifiedBy>Gabriel</cp:lastModifiedBy>
  <cp:revision>438</cp:revision>
  <dcterms:created xsi:type="dcterms:W3CDTF">2022-11-21T15:39:43Z</dcterms:created>
  <dcterms:modified xsi:type="dcterms:W3CDTF">2023-07-24T04:54:14Z</dcterms:modified>
</cp:coreProperties>
</file>